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 autoCompressPictures="0">
  <p:sldMasterIdLst>
    <p:sldMasterId id="2147483660" r:id="rId1"/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1" r:id="rId8"/>
    <p:sldMasterId id="2147483663" r:id="rId9"/>
    <p:sldMasterId id="2147483665" r:id="rId10"/>
    <p:sldMasterId id="2147483667" r:id="rId11"/>
  </p:sldMasterIdLst>
  <p:notesMasterIdLst>
    <p:notesMasterId r:id="rId52"/>
  </p:notesMasterIdLst>
  <p:handoutMasterIdLst>
    <p:handoutMasterId r:id="rId53"/>
  </p:handoutMasterIdLst>
  <p:sldIdLst>
    <p:sldId id="317" r:id="rId12"/>
    <p:sldId id="326" r:id="rId13"/>
    <p:sldId id="327" r:id="rId14"/>
    <p:sldId id="328" r:id="rId15"/>
    <p:sldId id="375" r:id="rId16"/>
    <p:sldId id="392" r:id="rId17"/>
    <p:sldId id="371" r:id="rId18"/>
    <p:sldId id="372" r:id="rId19"/>
    <p:sldId id="373" r:id="rId20"/>
    <p:sldId id="374" r:id="rId21"/>
    <p:sldId id="344" r:id="rId22"/>
    <p:sldId id="332" r:id="rId23"/>
    <p:sldId id="358" r:id="rId24"/>
    <p:sldId id="360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7" r:id="rId34"/>
    <p:sldId id="378" r:id="rId35"/>
    <p:sldId id="379" r:id="rId36"/>
    <p:sldId id="380" r:id="rId37"/>
    <p:sldId id="382" r:id="rId38"/>
    <p:sldId id="383" r:id="rId39"/>
    <p:sldId id="384" r:id="rId40"/>
    <p:sldId id="385" r:id="rId41"/>
    <p:sldId id="386" r:id="rId42"/>
    <p:sldId id="388" r:id="rId43"/>
    <p:sldId id="389" r:id="rId44"/>
    <p:sldId id="346" r:id="rId45"/>
    <p:sldId id="393" r:id="rId46"/>
    <p:sldId id="390" r:id="rId47"/>
    <p:sldId id="350" r:id="rId48"/>
    <p:sldId id="376" r:id="rId49"/>
    <p:sldId id="391" r:id="rId50"/>
    <p:sldId id="260" r:id="rId51"/>
  </p:sldIdLst>
  <p:sldSz cx="9906000" cy="6858000" type="A4"/>
  <p:notesSz cx="6797675" cy="9926638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232"/>
    <a:srgbClr val="87C4E8"/>
    <a:srgbClr val="006892"/>
    <a:srgbClr val="72AFB6"/>
    <a:srgbClr val="60999A"/>
    <a:srgbClr val="004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76805" autoAdjust="0"/>
  </p:normalViewPr>
  <p:slideViewPr>
    <p:cSldViewPr>
      <p:cViewPr varScale="1">
        <p:scale>
          <a:sx n="101" d="100"/>
          <a:sy n="101" d="100"/>
        </p:scale>
        <p:origin x="1656" y="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24CDF3-FEBF-49CF-9CAE-9AE895E06C57}" type="slidenum">
              <a:rPr lang="nb-NO"/>
              <a:pPr/>
              <a:t>‹#›</a:t>
            </a:fld>
            <a:endParaRPr lang="nb-NO"/>
          </a:p>
        </p:txBody>
      </p:sp>
      <p:pic>
        <p:nvPicPr>
          <p:cNvPr id="13318" name="Picture 5" descr="FT_LOGO_uten_SH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4" b="8670"/>
          <a:stretch>
            <a:fillRect/>
          </a:stretch>
        </p:blipFill>
        <p:spPr bwMode="auto">
          <a:xfrm>
            <a:off x="420135" y="115467"/>
            <a:ext cx="1247813" cy="71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2296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0B416F-248F-4974-ADC4-FD820DB029DB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86352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B416F-248F-4974-ADC4-FD820DB029DB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1048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B416F-248F-4974-ADC4-FD820DB029DB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5184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B416F-248F-4974-ADC4-FD820DB029DB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9208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B416F-248F-4974-ADC4-FD820DB029DB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0025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B416F-248F-4974-ADC4-FD820DB029DB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4567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B416F-248F-4974-ADC4-FD820DB029DB}" type="slidenum">
              <a:rPr lang="nb-NO" smtClean="0"/>
              <a:pPr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654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0AA7D0-7B53-46A4-AB97-66B25EC6F09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307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484D31-206F-4A0B-828C-BFB6611825C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16142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7186669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14458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1588" y="0"/>
            <a:ext cx="0" cy="158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0" cy="158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86341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3" name="Picture 5" descr="prikker_gronn_dobb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b="49559"/>
          <a:stretch>
            <a:fillRect/>
          </a:stretch>
        </p:blipFill>
        <p:spPr bwMode="auto">
          <a:xfrm>
            <a:off x="39688" y="4440238"/>
            <a:ext cx="983456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noProof="0" smtClean="0"/>
              <a:t>Click to edit Master title style</a:t>
            </a:r>
          </a:p>
        </p:txBody>
      </p:sp>
      <p:sp>
        <p:nvSpPr>
          <p:cNvPr id="24064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noProof="0" smtClean="0"/>
              <a:t>Click to edit Master subtitle style</a:t>
            </a:r>
          </a:p>
        </p:txBody>
      </p:sp>
      <p:sp>
        <p:nvSpPr>
          <p:cNvPr id="240646" name="Rectangle 8"/>
          <p:cNvSpPr>
            <a:spLocks noChangeArrowheads="1"/>
          </p:cNvSpPr>
          <p:nvPr/>
        </p:nvSpPr>
        <p:spPr bwMode="auto">
          <a:xfrm>
            <a:off x="1295400" y="1524000"/>
            <a:ext cx="842010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 sz="2000">
                <a:solidFill>
                  <a:srgbClr val="60999A"/>
                </a:solidFill>
              </a:rPr>
              <a:t>FINANSTILSYNET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endParaRPr lang="nb-NO" sz="1400">
              <a:solidFill>
                <a:srgbClr val="60999A"/>
              </a:solidFill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>
                <a:solidFill>
                  <a:srgbClr val="60999A"/>
                </a:solidFill>
              </a:rPr>
              <a:t>Revierstredet 3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>
                <a:solidFill>
                  <a:srgbClr val="60999A"/>
                </a:solidFill>
              </a:rPr>
              <a:t>Postboks 1187 Sentrum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>
                <a:solidFill>
                  <a:srgbClr val="60999A"/>
                </a:solidFill>
              </a:rPr>
              <a:t>0107 Oslo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endParaRPr lang="nb-NO">
              <a:solidFill>
                <a:srgbClr val="60999A"/>
              </a:solidFill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>
                <a:solidFill>
                  <a:srgbClr val="60999A"/>
                </a:solidFill>
              </a:rPr>
              <a:t>www.finanstilsynet.no</a:t>
            </a:r>
            <a:endParaRPr lang="nb-NO" sz="1400">
              <a:solidFill>
                <a:srgbClr val="60999A"/>
              </a:solidFill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endParaRPr lang="nb-NO" sz="1400">
              <a:solidFill>
                <a:srgbClr val="60999A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32729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246506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0" y="0"/>
            <a:ext cx="0" cy="1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6200" y="0"/>
            <a:ext cx="0" cy="1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48139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969037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52290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24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72350" y="488950"/>
            <a:ext cx="2293938" cy="566578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88950" y="488950"/>
            <a:ext cx="6731000" cy="566578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6206EA-422F-4DD7-BCD2-CDDABDAFA0D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45531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8796055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503165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762742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1588" y="0"/>
            <a:ext cx="0" cy="158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0" cy="158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531139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noProof="0" smtClean="0"/>
              <a:t>Click to edit Master title style</a:t>
            </a:r>
          </a:p>
        </p:txBody>
      </p:sp>
      <p:sp>
        <p:nvSpPr>
          <p:cNvPr id="24269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noProof="0" smtClean="0"/>
              <a:t>Click to edit Master subtitle style</a:t>
            </a:r>
          </a:p>
        </p:txBody>
      </p:sp>
      <p:sp>
        <p:nvSpPr>
          <p:cNvPr id="242693" name="Rectangle 8"/>
          <p:cNvSpPr>
            <a:spLocks noChangeArrowheads="1"/>
          </p:cNvSpPr>
          <p:nvPr/>
        </p:nvSpPr>
        <p:spPr bwMode="auto">
          <a:xfrm>
            <a:off x="1295400" y="1524000"/>
            <a:ext cx="842010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 sz="2000">
                <a:solidFill>
                  <a:srgbClr val="87C4E8"/>
                </a:solidFill>
              </a:rPr>
              <a:t>FINANSTILSYNET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endParaRPr lang="nb-NO" sz="1400">
              <a:solidFill>
                <a:srgbClr val="87C4E8"/>
              </a:solidFill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>
                <a:solidFill>
                  <a:srgbClr val="87C4E8"/>
                </a:solidFill>
              </a:rPr>
              <a:t>Revierstredet 3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>
                <a:solidFill>
                  <a:srgbClr val="87C4E8"/>
                </a:solidFill>
              </a:rPr>
              <a:t>Postboks 1187 Sentrum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>
                <a:solidFill>
                  <a:srgbClr val="87C4E8"/>
                </a:solidFill>
              </a:rPr>
              <a:t>0107 Oslo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endParaRPr lang="nb-NO">
              <a:solidFill>
                <a:srgbClr val="87C4E8"/>
              </a:solidFill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>
                <a:solidFill>
                  <a:srgbClr val="87C4E8"/>
                </a:solidFill>
              </a:rPr>
              <a:t>www.finanstilsynet.no</a:t>
            </a:r>
            <a:endParaRPr lang="nb-NO" sz="1400">
              <a:solidFill>
                <a:srgbClr val="87C4E8"/>
              </a:solidFill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endParaRPr lang="nb-NO" sz="1400">
              <a:solidFill>
                <a:srgbClr val="87C4E8"/>
              </a:solidFill>
            </a:endParaRPr>
          </a:p>
        </p:txBody>
      </p:sp>
      <p:pic>
        <p:nvPicPr>
          <p:cNvPr id="242694" name="Picture 5" descr="prikker_blaa_dobb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" b="49474"/>
          <a:stretch>
            <a:fillRect/>
          </a:stretch>
        </p:blipFill>
        <p:spPr bwMode="auto">
          <a:xfrm>
            <a:off x="38100" y="4440238"/>
            <a:ext cx="9844088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66251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079573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0" y="0"/>
            <a:ext cx="0" cy="1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6200" y="0"/>
            <a:ext cx="0" cy="1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03321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74180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8674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8950" y="488950"/>
            <a:ext cx="74168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88950" y="1628775"/>
            <a:ext cx="4511675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153025" y="1628775"/>
            <a:ext cx="4513263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>
          <a:xfrm>
            <a:off x="1208088" y="6524625"/>
            <a:ext cx="8437562" cy="144463"/>
          </a:xfrm>
        </p:spPr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>
          <a:xfrm>
            <a:off x="488950" y="6524625"/>
            <a:ext cx="720725" cy="152400"/>
          </a:xfrm>
        </p:spPr>
        <p:txBody>
          <a:bodyPr/>
          <a:lstStyle>
            <a:lvl1pPr>
              <a:defRPr/>
            </a:lvl1pPr>
          </a:lstStyle>
          <a:p>
            <a:fld id="{A6F418CC-44F1-4A4E-9F47-B8DC31E522A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50966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06266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1610318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7997904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63462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1588" y="0"/>
            <a:ext cx="0" cy="158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0" cy="158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9926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438" y="446046"/>
            <a:ext cx="8915400" cy="3743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359" y="1287225"/>
            <a:ext cx="9014813" cy="45916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4944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1828800"/>
            <a:ext cx="9906000" cy="502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b-NO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 smtClean="0"/>
            </a:lvl1pPr>
          </a:lstStyle>
          <a:p>
            <a:pPr lvl="0"/>
            <a:r>
              <a:rPr lang="nb-NO" noProof="0" smtClean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94213"/>
            <a:ext cx="8421688" cy="827087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nb-NO" noProof="0" smtClean="0"/>
              <a:t>Click to edit Master subtitle style</a:t>
            </a:r>
          </a:p>
        </p:txBody>
      </p:sp>
      <p:pic>
        <p:nvPicPr>
          <p:cNvPr id="48136" name="Picture 5" descr="FT_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22250"/>
            <a:ext cx="20415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6" descr="prikker_bl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9"/>
          <a:stretch>
            <a:fillRect/>
          </a:stretch>
        </p:blipFill>
        <p:spPr bwMode="auto">
          <a:xfrm>
            <a:off x="55563" y="1908175"/>
            <a:ext cx="9821862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8" name="Rectangle 10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661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2679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1832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5392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753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11D439-B8EA-495A-9D11-975964FD98FB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049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2028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533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3009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n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5978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05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9982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ChangeArrowheads="1"/>
          </p:cNvSpPr>
          <p:nvPr/>
        </p:nvSpPr>
        <p:spPr bwMode="auto">
          <a:xfrm>
            <a:off x="0" y="1828800"/>
            <a:ext cx="9906000" cy="502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b-NO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noProof="0" smtClean="0"/>
              <a:t>Click to edit Master title style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40113" y="4494213"/>
            <a:ext cx="6276975" cy="827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smtClean="0"/>
              <a:t>Click to edit Master subtitle style</a:t>
            </a:r>
          </a:p>
        </p:txBody>
      </p:sp>
      <p:pic>
        <p:nvPicPr>
          <p:cNvPr id="54277" name="Picture 5" descr="FT_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22250"/>
            <a:ext cx="20415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prikker_bl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9"/>
          <a:stretch>
            <a:fillRect/>
          </a:stretch>
        </p:blipFill>
        <p:spPr bwMode="auto">
          <a:xfrm>
            <a:off x="55563" y="1908175"/>
            <a:ext cx="9821862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pic>
        <p:nvPicPr>
          <p:cNvPr id="54282" name="Picture 10" descr="Finanstilsynet-desember2009-11726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94652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17347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491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40113" y="4494213"/>
            <a:ext cx="3060700" cy="827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653213" y="4494213"/>
            <a:ext cx="3062287" cy="827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270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8F7C43-2567-428E-9980-5F559652B2D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5185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3300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05925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39434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41970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54714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7614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147050" y="3273425"/>
            <a:ext cx="1568450" cy="20478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440113" y="3273425"/>
            <a:ext cx="4554537" cy="20478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23925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ChangeArrowheads="1"/>
          </p:cNvSpPr>
          <p:nvPr/>
        </p:nvSpPr>
        <p:spPr bwMode="auto">
          <a:xfrm>
            <a:off x="0" y="1828800"/>
            <a:ext cx="9906000" cy="502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b-NO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022475"/>
            <a:ext cx="8420100" cy="1079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smtClean="0"/>
              <a:t>Click to edit Master title style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243263"/>
            <a:ext cx="8421688" cy="827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smtClean="0"/>
              <a:t>Click to edit Master subtitle style</a:t>
            </a:r>
          </a:p>
        </p:txBody>
      </p:sp>
      <p:pic>
        <p:nvPicPr>
          <p:cNvPr id="58373" name="Picture 5" descr="FT_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22250"/>
            <a:ext cx="20415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10" descr="striper_gron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" r="6622"/>
          <a:stretch>
            <a:fillRect/>
          </a:stretch>
        </p:blipFill>
        <p:spPr bwMode="auto">
          <a:xfrm>
            <a:off x="42863" y="5638800"/>
            <a:ext cx="9821862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3440113" y="4752975"/>
            <a:ext cx="6272212" cy="212725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00692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764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88950" y="1628775"/>
            <a:ext cx="45116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153025" y="1628775"/>
            <a:ext cx="45132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57CCFC-8D0A-4006-850E-A9CA666AFC1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51884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95400" y="3240088"/>
            <a:ext cx="4133850" cy="827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581650" y="3240088"/>
            <a:ext cx="4133850" cy="827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6514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40996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81348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17520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93549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96318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66151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610475" y="2019300"/>
            <a:ext cx="2105025" cy="20478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295400" y="2019300"/>
            <a:ext cx="6162675" cy="20478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92837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ChangeArrowheads="1"/>
          </p:cNvSpPr>
          <p:nvPr/>
        </p:nvSpPr>
        <p:spPr bwMode="auto">
          <a:xfrm>
            <a:off x="0" y="1828800"/>
            <a:ext cx="9906000" cy="502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b-NO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40113" y="2022475"/>
            <a:ext cx="6275387" cy="1079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smtClean="0"/>
              <a:t>Click to edit Master title style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40113" y="3243263"/>
            <a:ext cx="6276975" cy="827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smtClean="0"/>
              <a:t>Click to edit Master subtitle style</a:t>
            </a:r>
          </a:p>
        </p:txBody>
      </p:sp>
      <p:pic>
        <p:nvPicPr>
          <p:cNvPr id="60421" name="Picture 5" descr="FT_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22250"/>
            <a:ext cx="20415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10" descr="striper_gron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" r="6622"/>
          <a:stretch>
            <a:fillRect/>
          </a:stretch>
        </p:blipFill>
        <p:spPr bwMode="auto">
          <a:xfrm>
            <a:off x="42863" y="5638800"/>
            <a:ext cx="9821862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3440113" y="4752975"/>
            <a:ext cx="6272212" cy="212725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pic>
        <p:nvPicPr>
          <p:cNvPr id="60426" name="Picture 10" descr="Finanstilsynet-desember2009-1173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5105400" cy="469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272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523C23-A8BD-4E4E-B0A5-DB86A78FBE9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89170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16594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40113" y="3240088"/>
            <a:ext cx="3060700" cy="827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653213" y="3240088"/>
            <a:ext cx="3062287" cy="827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4880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11670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19130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55020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25831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09352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03624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147050" y="2019300"/>
            <a:ext cx="1568450" cy="20478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440113" y="2019300"/>
            <a:ext cx="4554537" cy="20478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61300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ChangeArrowheads="1"/>
          </p:cNvSpPr>
          <p:nvPr/>
        </p:nvSpPr>
        <p:spPr bwMode="auto">
          <a:xfrm>
            <a:off x="0" y="1828800"/>
            <a:ext cx="9906000" cy="502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b-NO" sz="24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2476" name="Picture 12" descr="Finanstilsynet-desember2009-1173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514191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40113" y="2022475"/>
            <a:ext cx="6275387" cy="1079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smtClean="0"/>
              <a:t>Click to edit Master title style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40113" y="3243263"/>
            <a:ext cx="6276975" cy="827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smtClean="0"/>
              <a:t>Click to edit Master subtitle style</a:t>
            </a:r>
          </a:p>
        </p:txBody>
      </p:sp>
      <p:pic>
        <p:nvPicPr>
          <p:cNvPr id="62469" name="Picture 5" descr="FT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22250"/>
            <a:ext cx="20415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3440113" y="4752975"/>
            <a:ext cx="6272212" cy="212725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pic>
        <p:nvPicPr>
          <p:cNvPr id="62475" name="Picture 9" descr="striper_bl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" r="-209"/>
          <a:stretch>
            <a:fillRect/>
          </a:stretch>
        </p:blipFill>
        <p:spPr bwMode="auto">
          <a:xfrm>
            <a:off x="0" y="5638800"/>
            <a:ext cx="99028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77AFD4-AC69-4CF1-B53A-8478775FB28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8462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40532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55970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40113" y="3240088"/>
            <a:ext cx="3060700" cy="827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653213" y="3240088"/>
            <a:ext cx="3062287" cy="827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93075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4669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6193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74774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20165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09809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56405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147050" y="2019300"/>
            <a:ext cx="1568450" cy="20478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440113" y="2019300"/>
            <a:ext cx="4554537" cy="20478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483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7935A7-5727-4C0E-8EA8-8E121CBE7AC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99026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ChangeArrowheads="1"/>
          </p:cNvSpPr>
          <p:nvPr/>
        </p:nvSpPr>
        <p:spPr bwMode="auto">
          <a:xfrm>
            <a:off x="0" y="1828800"/>
            <a:ext cx="9906000" cy="5029200"/>
          </a:xfrm>
          <a:prstGeom prst="rect">
            <a:avLst/>
          </a:prstGeom>
          <a:solidFill>
            <a:srgbClr val="0044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nb-NO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noProof="0" smtClean="0"/>
              <a:t>Click to edit Master title style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94213"/>
            <a:ext cx="8421688" cy="827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smtClean="0"/>
              <a:t>Click to edit Master subtitle style</a:t>
            </a:r>
          </a:p>
        </p:txBody>
      </p:sp>
      <p:pic>
        <p:nvPicPr>
          <p:cNvPr id="64517" name="Picture 5" descr="FT_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22250"/>
            <a:ext cx="20415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pic>
        <p:nvPicPr>
          <p:cNvPr id="64522" name="Picture 10" descr="striper_hv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3" r="-180"/>
          <a:stretch>
            <a:fillRect/>
          </a:stretch>
        </p:blipFill>
        <p:spPr bwMode="auto">
          <a:xfrm>
            <a:off x="44450" y="1905000"/>
            <a:ext cx="98171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7920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80780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95400" y="4494213"/>
            <a:ext cx="4133850" cy="827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581650" y="4494213"/>
            <a:ext cx="4133850" cy="827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77172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86051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28797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21560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16706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37756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779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69AB97-BCED-437D-B36A-B21B0E7DC65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31279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610475" y="3273425"/>
            <a:ext cx="2105025" cy="20478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295400" y="3273425"/>
            <a:ext cx="6162675" cy="20478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07498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b-NO" sz="24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86377" name="Picture 5" descr="prikker_gronn_dobb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4440238"/>
            <a:ext cx="983456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noProof="0" smtClean="0"/>
              <a:t>Click to edit Master title style</a:t>
            </a:r>
          </a:p>
        </p:txBody>
      </p:sp>
      <p:sp>
        <p:nvSpPr>
          <p:cNvPr id="18637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noProof="0" smtClean="0"/>
              <a:t>Click to edit Master subtitle style</a:t>
            </a:r>
          </a:p>
        </p:txBody>
      </p:sp>
      <p:sp>
        <p:nvSpPr>
          <p:cNvPr id="186378" name="Rectangle 8"/>
          <p:cNvSpPr>
            <a:spLocks noChangeArrowheads="1"/>
          </p:cNvSpPr>
          <p:nvPr/>
        </p:nvSpPr>
        <p:spPr bwMode="auto">
          <a:xfrm>
            <a:off x="1295400" y="1524000"/>
            <a:ext cx="842010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 sz="2000">
                <a:solidFill>
                  <a:srgbClr val="60999A"/>
                </a:solidFill>
              </a:rPr>
              <a:t>FINANSTILSYNET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endParaRPr lang="nb-NO" sz="1400">
              <a:solidFill>
                <a:srgbClr val="60999A"/>
              </a:solidFill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>
                <a:solidFill>
                  <a:srgbClr val="60999A"/>
                </a:solidFill>
              </a:rPr>
              <a:t>Revierstredet 3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>
                <a:solidFill>
                  <a:srgbClr val="60999A"/>
                </a:solidFill>
              </a:rPr>
              <a:t>Postboks 1187 Sentrum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>
                <a:solidFill>
                  <a:srgbClr val="60999A"/>
                </a:solidFill>
              </a:rPr>
              <a:t>0107 Oslo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endParaRPr lang="nb-NO">
              <a:solidFill>
                <a:srgbClr val="60999A"/>
              </a:solidFill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>
                <a:solidFill>
                  <a:srgbClr val="60999A"/>
                </a:solidFill>
              </a:rPr>
              <a:t>www.finanstilsynet.no</a:t>
            </a:r>
            <a:endParaRPr lang="nb-NO" sz="1400">
              <a:solidFill>
                <a:srgbClr val="60999A"/>
              </a:solidFill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endParaRPr lang="nb-NO" sz="1400">
              <a:solidFill>
                <a:srgbClr val="60999A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44720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326073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0" y="0"/>
            <a:ext cx="0" cy="1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6200" y="0"/>
            <a:ext cx="0" cy="1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01327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14891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22689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2035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257670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6144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2A0BAE-EF58-4E00-A18E-1A61AA1EA70F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40705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4200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1588" y="0"/>
            <a:ext cx="0" cy="158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0" cy="158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53351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b-NO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763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noProof="0" smtClean="0"/>
              <a:t>Click to edit Master title style</a:t>
            </a:r>
          </a:p>
        </p:txBody>
      </p:sp>
      <p:sp>
        <p:nvSpPr>
          <p:cNvPr id="19763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noProof="0" smtClean="0"/>
              <a:t>Click to edit Master subtitle style</a:t>
            </a:r>
          </a:p>
        </p:txBody>
      </p:sp>
      <p:sp>
        <p:nvSpPr>
          <p:cNvPr id="197640" name="Rectangle 8"/>
          <p:cNvSpPr>
            <a:spLocks noChangeArrowheads="1"/>
          </p:cNvSpPr>
          <p:nvPr/>
        </p:nvSpPr>
        <p:spPr bwMode="auto">
          <a:xfrm>
            <a:off x="1295400" y="1524000"/>
            <a:ext cx="842010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 sz="2000">
                <a:solidFill>
                  <a:srgbClr val="87C4E8"/>
                </a:solidFill>
              </a:rPr>
              <a:t>FINANSTILSYNET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endParaRPr lang="nb-NO" sz="1400">
              <a:solidFill>
                <a:srgbClr val="87C4E8"/>
              </a:solidFill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>
                <a:solidFill>
                  <a:srgbClr val="87C4E8"/>
                </a:solidFill>
              </a:rPr>
              <a:t>Revierstredet 3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>
                <a:solidFill>
                  <a:srgbClr val="87C4E8"/>
                </a:solidFill>
              </a:rPr>
              <a:t>Postboks 1187 Sentrum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>
                <a:solidFill>
                  <a:srgbClr val="87C4E8"/>
                </a:solidFill>
              </a:rPr>
              <a:t>0107 Oslo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endParaRPr lang="nb-NO">
              <a:solidFill>
                <a:srgbClr val="87C4E8"/>
              </a:solidFill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>
                <a:solidFill>
                  <a:srgbClr val="87C4E8"/>
                </a:solidFill>
              </a:rPr>
              <a:t>www.finanstilsynet.no</a:t>
            </a:r>
            <a:endParaRPr lang="nb-NO" sz="1400">
              <a:solidFill>
                <a:srgbClr val="87C4E8"/>
              </a:solidFill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endParaRPr lang="nb-NO" sz="1400">
              <a:solidFill>
                <a:srgbClr val="87C4E8"/>
              </a:solidFill>
            </a:endParaRPr>
          </a:p>
        </p:txBody>
      </p:sp>
      <p:pic>
        <p:nvPicPr>
          <p:cNvPr id="197641" name="Picture 5" descr="prikker_blaa_dobb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440238"/>
            <a:ext cx="9844088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09191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378529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0" y="0"/>
            <a:ext cx="0" cy="1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6200" y="0"/>
            <a:ext cx="0" cy="1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91816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36618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76443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6834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2167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1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8950" y="488950"/>
            <a:ext cx="741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50" y="1628775"/>
            <a:ext cx="917733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08088" y="6524625"/>
            <a:ext cx="843756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8950" y="6524625"/>
            <a:ext cx="7207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/>
            </a:lvl1pPr>
          </a:lstStyle>
          <a:p>
            <a:fld id="{A9BD5CF6-6561-4EC2-9A31-4925B2C57355}" type="slidenum">
              <a:rPr lang="nb-NO"/>
              <a:pPr/>
              <a:t>‹#›</a:t>
            </a:fld>
            <a:endParaRPr lang="nb-NO"/>
          </a:p>
        </p:txBody>
      </p:sp>
      <p:pic>
        <p:nvPicPr>
          <p:cNvPr id="72711" name="Picture 5" descr="FT_LOGO_uten_SHV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4" b="8670"/>
          <a:stretch>
            <a:fillRect/>
          </a:stretch>
        </p:blipFill>
        <p:spPr bwMode="auto">
          <a:xfrm>
            <a:off x="8374063" y="417513"/>
            <a:ext cx="12588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6" name="Picture 4" descr="FT_ppt_profilelemen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/>
          <a:stretch>
            <a:fillRect/>
          </a:stretch>
        </p:blipFill>
        <p:spPr bwMode="auto">
          <a:xfrm>
            <a:off x="61913" y="6297613"/>
            <a:ext cx="975042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781" r:id="rId12"/>
    <p:sldLayoutId id="2147483782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445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445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445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445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445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445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445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445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445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445C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445C"/>
        </a:buClr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445C"/>
        </a:buClr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445C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445C"/>
        </a:buClr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445C"/>
        </a:buClr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445C"/>
        </a:buClr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445C"/>
        </a:buClr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445C"/>
        </a:buClr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pic>
        <p:nvPicPr>
          <p:cNvPr id="239620" name="Picture 5" descr="prikker_gronn_dobbe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b="49559"/>
          <a:stretch>
            <a:fillRect/>
          </a:stretch>
        </p:blipFill>
        <p:spPr bwMode="auto">
          <a:xfrm>
            <a:off x="39688" y="4440238"/>
            <a:ext cx="983456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6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</a:t>
            </a:r>
          </a:p>
        </p:txBody>
      </p:sp>
      <p:sp>
        <p:nvSpPr>
          <p:cNvPr id="239622" name="Rectangle 8"/>
          <p:cNvSpPr>
            <a:spLocks noChangeArrowheads="1"/>
          </p:cNvSpPr>
          <p:nvPr/>
        </p:nvSpPr>
        <p:spPr bwMode="auto">
          <a:xfrm>
            <a:off x="1295400" y="1524000"/>
            <a:ext cx="842010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 sz="2000">
                <a:solidFill>
                  <a:srgbClr val="60999A"/>
                </a:solidFill>
              </a:rPr>
              <a:t>FINANSTILSYNET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endParaRPr lang="nb-NO" sz="1400">
              <a:solidFill>
                <a:srgbClr val="60999A"/>
              </a:solidFill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>
                <a:solidFill>
                  <a:srgbClr val="60999A"/>
                </a:solidFill>
              </a:rPr>
              <a:t>Revierstredet 3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>
                <a:solidFill>
                  <a:srgbClr val="60999A"/>
                </a:solidFill>
              </a:rPr>
              <a:t>Postboks 1187 Sentrum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>
                <a:solidFill>
                  <a:srgbClr val="60999A"/>
                </a:solidFill>
              </a:rPr>
              <a:t>0107 Oslo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endParaRPr lang="nb-NO">
              <a:solidFill>
                <a:srgbClr val="60999A"/>
              </a:solidFill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>
                <a:solidFill>
                  <a:srgbClr val="60999A"/>
                </a:solidFill>
              </a:rPr>
              <a:t>www.finanstilsynet.no</a:t>
            </a:r>
            <a:endParaRPr lang="nb-NO" sz="1400">
              <a:solidFill>
                <a:srgbClr val="60999A"/>
              </a:solidFill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endParaRPr lang="nb-NO" sz="1400">
              <a:solidFill>
                <a:srgbClr val="60999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dt="0"/>
  <p:txStyles>
    <p:titleStyle>
      <a:lvl1pPr algn="r" rtl="0" fontAlgn="base">
        <a:spcBef>
          <a:spcPct val="0"/>
        </a:spcBef>
        <a:spcAft>
          <a:spcPct val="0"/>
        </a:spcAft>
        <a:defRPr sz="1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00">
          <a:solidFill>
            <a:schemeClr val="bg1"/>
          </a:solidFill>
          <a:latin typeface="Arial" charset="0"/>
          <a:ea typeface="ＭＳ Ｐゴシック" pitchFamily="48" charset="-128"/>
          <a:cs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00">
          <a:solidFill>
            <a:schemeClr val="bg1"/>
          </a:solidFill>
          <a:latin typeface="Arial" charset="0"/>
          <a:ea typeface="ＭＳ Ｐゴシック" pitchFamily="48" charset="-128"/>
          <a:cs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00">
          <a:solidFill>
            <a:schemeClr val="bg1"/>
          </a:solidFill>
          <a:latin typeface="Arial" charset="0"/>
          <a:ea typeface="ＭＳ Ｐゴシック" pitchFamily="48" charset="-128"/>
          <a:cs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00">
          <a:solidFill>
            <a:schemeClr val="bg1"/>
          </a:solidFill>
          <a:latin typeface="Arial" charset="0"/>
          <a:ea typeface="ＭＳ Ｐゴシック" pitchFamily="48" charset="-128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00">
          <a:solidFill>
            <a:schemeClr val="bg1"/>
          </a:solidFill>
          <a:latin typeface="Arial" charset="0"/>
          <a:ea typeface="ＭＳ Ｐゴシック" pitchFamily="48" charset="-128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00">
          <a:solidFill>
            <a:schemeClr val="bg1"/>
          </a:solidFill>
          <a:latin typeface="Arial" charset="0"/>
          <a:ea typeface="ＭＳ Ｐゴシック" pitchFamily="48" charset="-128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00">
          <a:solidFill>
            <a:schemeClr val="bg1"/>
          </a:solidFill>
          <a:latin typeface="Arial" charset="0"/>
          <a:ea typeface="ＭＳ Ｐゴシック" pitchFamily="48" charset="-128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00">
          <a:solidFill>
            <a:schemeClr val="bg1"/>
          </a:solidFill>
          <a:latin typeface="Arial" charset="0"/>
          <a:ea typeface="ＭＳ Ｐゴシック" pitchFamily="48" charset="-128"/>
          <a:cs typeface="Arial" charset="0"/>
        </a:defRPr>
      </a:lvl9pPr>
    </p:titleStyle>
    <p:bodyStyle>
      <a:lvl1pPr algn="r" rtl="0" fontAlgn="base">
        <a:spcBef>
          <a:spcPct val="20000"/>
        </a:spcBef>
        <a:spcAft>
          <a:spcPct val="0"/>
        </a:spcAft>
        <a:defRPr sz="1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r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8pPr>
      <a:lvl9pPr marL="38862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</a:t>
            </a:r>
          </a:p>
        </p:txBody>
      </p:sp>
      <p:sp>
        <p:nvSpPr>
          <p:cNvPr id="241669" name="Rectangle 8"/>
          <p:cNvSpPr>
            <a:spLocks noChangeArrowheads="1"/>
          </p:cNvSpPr>
          <p:nvPr/>
        </p:nvSpPr>
        <p:spPr bwMode="auto">
          <a:xfrm>
            <a:off x="1295400" y="1524000"/>
            <a:ext cx="842010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 sz="2000">
                <a:solidFill>
                  <a:srgbClr val="87C4E8"/>
                </a:solidFill>
              </a:rPr>
              <a:t>FINANSTILSYNET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endParaRPr lang="nb-NO" sz="1400">
              <a:solidFill>
                <a:srgbClr val="87C4E8"/>
              </a:solidFill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>
                <a:solidFill>
                  <a:srgbClr val="87C4E8"/>
                </a:solidFill>
              </a:rPr>
              <a:t>Revierstredet 3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>
                <a:solidFill>
                  <a:srgbClr val="87C4E8"/>
                </a:solidFill>
              </a:rPr>
              <a:t>Postboks 1187 Sentrum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>
                <a:solidFill>
                  <a:srgbClr val="87C4E8"/>
                </a:solidFill>
              </a:rPr>
              <a:t>0107 Oslo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endParaRPr lang="nb-NO">
              <a:solidFill>
                <a:srgbClr val="87C4E8"/>
              </a:solidFill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>
                <a:solidFill>
                  <a:srgbClr val="87C4E8"/>
                </a:solidFill>
              </a:rPr>
              <a:t>www.finanstilsynet.no</a:t>
            </a:r>
            <a:endParaRPr lang="nb-NO" sz="1400">
              <a:solidFill>
                <a:srgbClr val="87C4E8"/>
              </a:solidFill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endParaRPr lang="nb-NO" sz="1400">
              <a:solidFill>
                <a:srgbClr val="87C4E8"/>
              </a:solidFill>
            </a:endParaRPr>
          </a:p>
        </p:txBody>
      </p:sp>
      <p:pic>
        <p:nvPicPr>
          <p:cNvPr id="241670" name="Picture 5" descr="prikker_blaa_dobbe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" b="49474"/>
          <a:stretch>
            <a:fillRect/>
          </a:stretch>
        </p:blipFill>
        <p:spPr bwMode="auto">
          <a:xfrm>
            <a:off x="38100" y="4440238"/>
            <a:ext cx="9844088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dt="0"/>
  <p:txStyles>
    <p:titleStyle>
      <a:lvl1pPr algn="r" rtl="0" fontAlgn="base">
        <a:spcBef>
          <a:spcPct val="0"/>
        </a:spcBef>
        <a:spcAft>
          <a:spcPct val="0"/>
        </a:spcAft>
        <a:defRPr sz="1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00">
          <a:solidFill>
            <a:schemeClr val="bg1"/>
          </a:solidFill>
          <a:latin typeface="Arial" charset="0"/>
          <a:ea typeface="ＭＳ Ｐゴシック" pitchFamily="48" charset="-128"/>
          <a:cs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00">
          <a:solidFill>
            <a:schemeClr val="bg1"/>
          </a:solidFill>
          <a:latin typeface="Arial" charset="0"/>
          <a:ea typeface="ＭＳ Ｐゴシック" pitchFamily="48" charset="-128"/>
          <a:cs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00">
          <a:solidFill>
            <a:schemeClr val="bg1"/>
          </a:solidFill>
          <a:latin typeface="Arial" charset="0"/>
          <a:ea typeface="ＭＳ Ｐゴシック" pitchFamily="48" charset="-128"/>
          <a:cs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00">
          <a:solidFill>
            <a:schemeClr val="bg1"/>
          </a:solidFill>
          <a:latin typeface="Arial" charset="0"/>
          <a:ea typeface="ＭＳ Ｐゴシック" pitchFamily="48" charset="-128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00">
          <a:solidFill>
            <a:schemeClr val="bg1"/>
          </a:solidFill>
          <a:latin typeface="Arial" charset="0"/>
          <a:ea typeface="ＭＳ Ｐゴシック" pitchFamily="48" charset="-128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00">
          <a:solidFill>
            <a:schemeClr val="bg1"/>
          </a:solidFill>
          <a:latin typeface="Arial" charset="0"/>
          <a:ea typeface="ＭＳ Ｐゴシック" pitchFamily="48" charset="-128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00">
          <a:solidFill>
            <a:schemeClr val="bg1"/>
          </a:solidFill>
          <a:latin typeface="Arial" charset="0"/>
          <a:ea typeface="ＭＳ Ｐゴシック" pitchFamily="48" charset="-128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00">
          <a:solidFill>
            <a:schemeClr val="bg1"/>
          </a:solidFill>
          <a:latin typeface="Arial" charset="0"/>
          <a:ea typeface="ＭＳ Ｐゴシック" pitchFamily="48" charset="-128"/>
          <a:cs typeface="Arial" charset="0"/>
        </a:defRPr>
      </a:lvl9pPr>
    </p:titleStyle>
    <p:bodyStyle>
      <a:lvl1pPr algn="r" rtl="0" fontAlgn="base">
        <a:spcBef>
          <a:spcPct val="20000"/>
        </a:spcBef>
        <a:spcAft>
          <a:spcPct val="0"/>
        </a:spcAft>
        <a:defRPr sz="1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r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8pPr>
      <a:lvl9pPr marL="38862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828800"/>
            <a:ext cx="9906000" cy="502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b-NO" sz="24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32" name="Picture 5" descr="FT_LOGO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22250"/>
            <a:ext cx="20415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6" descr="prikker_bla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9"/>
          <a:stretch>
            <a:fillRect/>
          </a:stretch>
        </p:blipFill>
        <p:spPr bwMode="auto">
          <a:xfrm>
            <a:off x="55563" y="1908175"/>
            <a:ext cx="9821862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273425"/>
            <a:ext cx="84201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4494213"/>
            <a:ext cx="84201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40113" y="6021388"/>
            <a:ext cx="62722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solidFill>
                  <a:srgbClr val="87C4E8"/>
                </a:solidFill>
              </a:defRPr>
            </a:lvl1pPr>
          </a:lstStyle>
          <a:p>
            <a:endParaRPr lang="nb-NO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0113" y="5749925"/>
            <a:ext cx="62674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solidFill>
                  <a:srgbClr val="87C4E8"/>
                </a:solidFill>
              </a:defRPr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73" r:id="rId8"/>
    <p:sldLayoutId id="2147483672" r:id="rId9"/>
    <p:sldLayoutId id="2147483671" r:id="rId10"/>
    <p:sldLayoutId id="2147483670" r:id="rId11"/>
    <p:sldLayoutId id="2147483669" r:id="rId12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87C4E8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87C4E8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87C4E8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87C4E8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87C4E8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algn="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2pPr>
      <a:lvl3pPr marL="1143000" indent="-228600" algn="r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ChangeArrowheads="1"/>
          </p:cNvSpPr>
          <p:nvPr/>
        </p:nvSpPr>
        <p:spPr bwMode="auto">
          <a:xfrm>
            <a:off x="0" y="1828800"/>
            <a:ext cx="9906000" cy="502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b-NO" sz="24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3251" name="Picture 5" descr="FT_LOGO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22250"/>
            <a:ext cx="20415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6" descr="prikker_bla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9"/>
          <a:stretch>
            <a:fillRect/>
          </a:stretch>
        </p:blipFill>
        <p:spPr bwMode="auto">
          <a:xfrm>
            <a:off x="55563" y="1908175"/>
            <a:ext cx="9821862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40113" y="3273425"/>
            <a:ext cx="62753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0113" y="4494213"/>
            <a:ext cx="6275387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</a:t>
            </a: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40113" y="6021388"/>
            <a:ext cx="62722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solidFill>
                  <a:srgbClr val="87C4E8"/>
                </a:solidFill>
              </a:defRPr>
            </a:lvl1pPr>
          </a:lstStyle>
          <a:p>
            <a:endParaRPr lang="nb-NO"/>
          </a:p>
        </p:txBody>
      </p:sp>
      <p:sp>
        <p:nvSpPr>
          <p:cNvPr id="532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0113" y="5749925"/>
            <a:ext cx="62674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solidFill>
                  <a:srgbClr val="87C4E8"/>
                </a:solidFill>
              </a:defRPr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pic>
        <p:nvPicPr>
          <p:cNvPr id="53258" name="Picture 10" descr="Finanstilsynet-desember2009-117261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7" t="52353" r="29080" b="12872"/>
          <a:stretch>
            <a:fillRect/>
          </a:stretch>
        </p:blipFill>
        <p:spPr bwMode="auto">
          <a:xfrm>
            <a:off x="0" y="1828800"/>
            <a:ext cx="394652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dt="0"/>
  <p:txStyles>
    <p:titleStyle>
      <a:lvl1pPr algn="r" rtl="0" fontAlgn="base">
        <a:spcBef>
          <a:spcPct val="0"/>
        </a:spcBef>
        <a:spcAft>
          <a:spcPct val="0"/>
        </a:spcAft>
        <a:defRPr sz="2800">
          <a:solidFill>
            <a:srgbClr val="87C4E8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800">
          <a:solidFill>
            <a:srgbClr val="87C4E8"/>
          </a:solidFill>
          <a:latin typeface="Arial" charset="0"/>
          <a:ea typeface="ＭＳ Ｐゴシック" pitchFamily="48" charset="-128"/>
          <a:cs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2800">
          <a:solidFill>
            <a:srgbClr val="87C4E8"/>
          </a:solidFill>
          <a:latin typeface="Arial" charset="0"/>
          <a:ea typeface="ＭＳ Ｐゴシック" pitchFamily="48" charset="-128"/>
          <a:cs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2800">
          <a:solidFill>
            <a:srgbClr val="87C4E8"/>
          </a:solidFill>
          <a:latin typeface="Arial" charset="0"/>
          <a:ea typeface="ＭＳ Ｐゴシック" pitchFamily="48" charset="-128"/>
          <a:cs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2800">
          <a:solidFill>
            <a:srgbClr val="87C4E8"/>
          </a:solidFill>
          <a:latin typeface="Arial" charset="0"/>
          <a:ea typeface="ＭＳ Ｐゴシック" pitchFamily="48" charset="-128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rgbClr val="87C4E8"/>
          </a:solidFill>
          <a:latin typeface="Arial" charset="0"/>
          <a:ea typeface="ＭＳ Ｐゴシック" pitchFamily="48" charset="-128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rgbClr val="87C4E8"/>
          </a:solidFill>
          <a:latin typeface="Arial" charset="0"/>
          <a:ea typeface="ＭＳ Ｐゴシック" pitchFamily="48" charset="-128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rgbClr val="87C4E8"/>
          </a:solidFill>
          <a:latin typeface="Arial" charset="0"/>
          <a:ea typeface="ＭＳ Ｐゴシック" pitchFamily="48" charset="-128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rgbClr val="87C4E8"/>
          </a:solidFill>
          <a:latin typeface="Arial" charset="0"/>
          <a:ea typeface="ＭＳ Ｐゴシック" pitchFamily="48" charset="-128"/>
          <a:cs typeface="Arial" charset="0"/>
        </a:defRPr>
      </a:lvl9pPr>
    </p:titleStyle>
    <p:bodyStyle>
      <a:lvl1pPr algn="r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r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8pPr>
      <a:lvl9pPr marL="38862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ChangeArrowheads="1"/>
          </p:cNvSpPr>
          <p:nvPr/>
        </p:nvSpPr>
        <p:spPr bwMode="auto">
          <a:xfrm>
            <a:off x="0" y="1828800"/>
            <a:ext cx="9906000" cy="502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b-NO" sz="24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7347" name="Picture 5" descr="FT_LOGO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22250"/>
            <a:ext cx="20415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019300"/>
            <a:ext cx="84201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3240088"/>
            <a:ext cx="84201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</a:t>
            </a:r>
          </a:p>
        </p:txBody>
      </p:sp>
      <p:pic>
        <p:nvPicPr>
          <p:cNvPr id="57353" name="Picture 10" descr="striper_gron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" r="6622"/>
          <a:stretch>
            <a:fillRect/>
          </a:stretch>
        </p:blipFill>
        <p:spPr bwMode="auto">
          <a:xfrm>
            <a:off x="42863" y="5638800"/>
            <a:ext cx="9821862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40113" y="4751388"/>
            <a:ext cx="62722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solidFill>
                  <a:srgbClr val="72AFB6"/>
                </a:solidFill>
              </a:defRPr>
            </a:lvl1pPr>
          </a:lstStyle>
          <a:p>
            <a:endParaRPr lang="nb-NO"/>
          </a:p>
        </p:txBody>
      </p:sp>
      <p:sp>
        <p:nvSpPr>
          <p:cNvPr id="573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0113" y="4479925"/>
            <a:ext cx="62674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solidFill>
                  <a:srgbClr val="72AFB6"/>
                </a:solidFill>
              </a:defRPr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dt="0"/>
  <p:txStyles>
    <p:titleStyle>
      <a:lvl1pPr algn="r" rtl="0" fontAlgn="base">
        <a:spcBef>
          <a:spcPct val="0"/>
        </a:spcBef>
        <a:spcAft>
          <a:spcPct val="0"/>
        </a:spcAft>
        <a:defRPr sz="2800">
          <a:solidFill>
            <a:srgbClr val="72AFB6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800">
          <a:solidFill>
            <a:srgbClr val="72AFB6"/>
          </a:solidFill>
          <a:latin typeface="Arial" charset="0"/>
          <a:ea typeface="ＭＳ Ｐゴシック" pitchFamily="48" charset="-128"/>
          <a:cs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2800">
          <a:solidFill>
            <a:srgbClr val="72AFB6"/>
          </a:solidFill>
          <a:latin typeface="Arial" charset="0"/>
          <a:ea typeface="ＭＳ Ｐゴシック" pitchFamily="48" charset="-128"/>
          <a:cs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2800">
          <a:solidFill>
            <a:srgbClr val="72AFB6"/>
          </a:solidFill>
          <a:latin typeface="Arial" charset="0"/>
          <a:ea typeface="ＭＳ Ｐゴシック" pitchFamily="48" charset="-128"/>
          <a:cs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2800">
          <a:solidFill>
            <a:srgbClr val="72AFB6"/>
          </a:solidFill>
          <a:latin typeface="Arial" charset="0"/>
          <a:ea typeface="ＭＳ Ｐゴシック" pitchFamily="48" charset="-128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rgbClr val="72AFB6"/>
          </a:solidFill>
          <a:latin typeface="Arial" charset="0"/>
          <a:ea typeface="ＭＳ Ｐゴシック" pitchFamily="48" charset="-128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rgbClr val="72AFB6"/>
          </a:solidFill>
          <a:latin typeface="Arial" charset="0"/>
          <a:ea typeface="ＭＳ Ｐゴシック" pitchFamily="48" charset="-128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rgbClr val="72AFB6"/>
          </a:solidFill>
          <a:latin typeface="Arial" charset="0"/>
          <a:ea typeface="ＭＳ Ｐゴシック" pitchFamily="48" charset="-128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rgbClr val="72AFB6"/>
          </a:solidFill>
          <a:latin typeface="Arial" charset="0"/>
          <a:ea typeface="ＭＳ Ｐゴシック" pitchFamily="48" charset="-128"/>
          <a:cs typeface="Arial" charset="0"/>
        </a:defRPr>
      </a:lvl9pPr>
    </p:titleStyle>
    <p:bodyStyle>
      <a:lvl1pPr algn="r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r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8pPr>
      <a:lvl9pPr marL="38862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ChangeArrowheads="1"/>
          </p:cNvSpPr>
          <p:nvPr/>
        </p:nvSpPr>
        <p:spPr bwMode="auto">
          <a:xfrm>
            <a:off x="0" y="1828800"/>
            <a:ext cx="9906000" cy="502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b-NO" sz="24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9395" name="Picture 5" descr="FT_LOGO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22250"/>
            <a:ext cx="20415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40113" y="2019300"/>
            <a:ext cx="62753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0113" y="3240088"/>
            <a:ext cx="6275387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</a:t>
            </a:r>
          </a:p>
        </p:txBody>
      </p:sp>
      <p:pic>
        <p:nvPicPr>
          <p:cNvPr id="59398" name="Picture 10" descr="striper_gron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" r="6622"/>
          <a:stretch>
            <a:fillRect/>
          </a:stretch>
        </p:blipFill>
        <p:spPr bwMode="auto">
          <a:xfrm>
            <a:off x="42863" y="5638800"/>
            <a:ext cx="9821862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40113" y="4751388"/>
            <a:ext cx="62722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solidFill>
                  <a:srgbClr val="72AFB6"/>
                </a:solidFill>
              </a:defRPr>
            </a:lvl1pPr>
          </a:lstStyle>
          <a:p>
            <a:endParaRPr lang="nb-NO"/>
          </a:p>
        </p:txBody>
      </p:sp>
      <p:sp>
        <p:nvSpPr>
          <p:cNvPr id="594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0113" y="4479925"/>
            <a:ext cx="62674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solidFill>
                  <a:srgbClr val="72AFB6"/>
                </a:solidFill>
              </a:defRPr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pic>
        <p:nvPicPr>
          <p:cNvPr id="59402" name="Picture 10" descr="Finanstilsynet-desember2009-117301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2"/>
          <a:stretch>
            <a:fillRect/>
          </a:stretch>
        </p:blipFill>
        <p:spPr bwMode="auto">
          <a:xfrm>
            <a:off x="0" y="1844675"/>
            <a:ext cx="5105400" cy="469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dt="0"/>
  <p:txStyles>
    <p:titleStyle>
      <a:lvl1pPr algn="r" rtl="0" fontAlgn="base">
        <a:spcBef>
          <a:spcPct val="0"/>
        </a:spcBef>
        <a:spcAft>
          <a:spcPct val="0"/>
        </a:spcAft>
        <a:defRPr sz="2800">
          <a:solidFill>
            <a:srgbClr val="72AFB6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800">
          <a:solidFill>
            <a:srgbClr val="72AFB6"/>
          </a:solidFill>
          <a:latin typeface="Arial" charset="0"/>
          <a:ea typeface="ＭＳ Ｐゴシック" pitchFamily="48" charset="-128"/>
          <a:cs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2800">
          <a:solidFill>
            <a:srgbClr val="72AFB6"/>
          </a:solidFill>
          <a:latin typeface="Arial" charset="0"/>
          <a:ea typeface="ＭＳ Ｐゴシック" pitchFamily="48" charset="-128"/>
          <a:cs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2800">
          <a:solidFill>
            <a:srgbClr val="72AFB6"/>
          </a:solidFill>
          <a:latin typeface="Arial" charset="0"/>
          <a:ea typeface="ＭＳ Ｐゴシック" pitchFamily="48" charset="-128"/>
          <a:cs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2800">
          <a:solidFill>
            <a:srgbClr val="72AFB6"/>
          </a:solidFill>
          <a:latin typeface="Arial" charset="0"/>
          <a:ea typeface="ＭＳ Ｐゴシック" pitchFamily="48" charset="-128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rgbClr val="72AFB6"/>
          </a:solidFill>
          <a:latin typeface="Arial" charset="0"/>
          <a:ea typeface="ＭＳ Ｐゴシック" pitchFamily="48" charset="-128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rgbClr val="72AFB6"/>
          </a:solidFill>
          <a:latin typeface="Arial" charset="0"/>
          <a:ea typeface="ＭＳ Ｐゴシック" pitchFamily="48" charset="-128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rgbClr val="72AFB6"/>
          </a:solidFill>
          <a:latin typeface="Arial" charset="0"/>
          <a:ea typeface="ＭＳ Ｐゴシック" pitchFamily="48" charset="-128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rgbClr val="72AFB6"/>
          </a:solidFill>
          <a:latin typeface="Arial" charset="0"/>
          <a:ea typeface="ＭＳ Ｐゴシック" pitchFamily="48" charset="-128"/>
          <a:cs typeface="Arial" charset="0"/>
        </a:defRPr>
      </a:lvl9pPr>
    </p:titleStyle>
    <p:bodyStyle>
      <a:lvl1pPr algn="r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r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8pPr>
      <a:lvl9pPr marL="38862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ChangeArrowheads="1"/>
          </p:cNvSpPr>
          <p:nvPr/>
        </p:nvSpPr>
        <p:spPr bwMode="auto">
          <a:xfrm>
            <a:off x="0" y="1828800"/>
            <a:ext cx="9906000" cy="502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b-NO" sz="24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1452" name="Picture 12" descr="Finanstilsynet-desember2009-11730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0" t="42961" r="122" b="12958"/>
          <a:stretch>
            <a:fillRect/>
          </a:stretch>
        </p:blipFill>
        <p:spPr bwMode="auto">
          <a:xfrm>
            <a:off x="0" y="1828800"/>
            <a:ext cx="514191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3" name="Picture 5" descr="FT_LOGO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22250"/>
            <a:ext cx="20415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40113" y="2019300"/>
            <a:ext cx="62753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0113" y="3240088"/>
            <a:ext cx="6275387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</a:t>
            </a: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40113" y="4751388"/>
            <a:ext cx="62722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solidFill>
                  <a:srgbClr val="87C4E8"/>
                </a:solidFill>
              </a:defRPr>
            </a:lvl1pPr>
          </a:lstStyle>
          <a:p>
            <a:endParaRPr lang="nb-NO"/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0113" y="4479925"/>
            <a:ext cx="62674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solidFill>
                  <a:srgbClr val="87C4E8"/>
                </a:solidFill>
              </a:defRPr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pic>
        <p:nvPicPr>
          <p:cNvPr id="61451" name="Picture 9" descr="striper_bla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" r="-209"/>
          <a:stretch>
            <a:fillRect/>
          </a:stretch>
        </p:blipFill>
        <p:spPr bwMode="auto">
          <a:xfrm>
            <a:off x="0" y="5638800"/>
            <a:ext cx="99028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dt="0"/>
  <p:txStyles>
    <p:titleStyle>
      <a:lvl1pPr algn="r" rtl="0" fontAlgn="base">
        <a:spcBef>
          <a:spcPct val="0"/>
        </a:spcBef>
        <a:spcAft>
          <a:spcPct val="0"/>
        </a:spcAft>
        <a:defRPr sz="2800">
          <a:solidFill>
            <a:srgbClr val="87C4E8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800">
          <a:solidFill>
            <a:srgbClr val="87C4E8"/>
          </a:solidFill>
          <a:latin typeface="Arial" charset="0"/>
          <a:ea typeface="ＭＳ Ｐゴシック" pitchFamily="48" charset="-128"/>
          <a:cs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2800">
          <a:solidFill>
            <a:srgbClr val="87C4E8"/>
          </a:solidFill>
          <a:latin typeface="Arial" charset="0"/>
          <a:ea typeface="ＭＳ Ｐゴシック" pitchFamily="48" charset="-128"/>
          <a:cs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2800">
          <a:solidFill>
            <a:srgbClr val="87C4E8"/>
          </a:solidFill>
          <a:latin typeface="Arial" charset="0"/>
          <a:ea typeface="ＭＳ Ｐゴシック" pitchFamily="48" charset="-128"/>
          <a:cs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2800">
          <a:solidFill>
            <a:srgbClr val="87C4E8"/>
          </a:solidFill>
          <a:latin typeface="Arial" charset="0"/>
          <a:ea typeface="ＭＳ Ｐゴシック" pitchFamily="48" charset="-128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rgbClr val="87C4E8"/>
          </a:solidFill>
          <a:latin typeface="Arial" charset="0"/>
          <a:ea typeface="ＭＳ Ｐゴシック" pitchFamily="48" charset="-128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rgbClr val="87C4E8"/>
          </a:solidFill>
          <a:latin typeface="Arial" charset="0"/>
          <a:ea typeface="ＭＳ Ｐゴシック" pitchFamily="48" charset="-128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rgbClr val="87C4E8"/>
          </a:solidFill>
          <a:latin typeface="Arial" charset="0"/>
          <a:ea typeface="ＭＳ Ｐゴシック" pitchFamily="48" charset="-128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rgbClr val="87C4E8"/>
          </a:solidFill>
          <a:latin typeface="Arial" charset="0"/>
          <a:ea typeface="ＭＳ Ｐゴシック" pitchFamily="48" charset="-128"/>
          <a:cs typeface="Arial" charset="0"/>
        </a:defRPr>
      </a:lvl9pPr>
    </p:titleStyle>
    <p:bodyStyle>
      <a:lvl1pPr algn="r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r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8pPr>
      <a:lvl9pPr marL="38862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ChangeArrowheads="1"/>
          </p:cNvSpPr>
          <p:nvPr/>
        </p:nvSpPr>
        <p:spPr bwMode="auto">
          <a:xfrm>
            <a:off x="0" y="1828800"/>
            <a:ext cx="9906000" cy="5029200"/>
          </a:xfrm>
          <a:prstGeom prst="rect">
            <a:avLst/>
          </a:prstGeom>
          <a:solidFill>
            <a:srgbClr val="0044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nb-NO" sz="24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3491" name="Picture 5" descr="FT_LOGO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22250"/>
            <a:ext cx="20415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273425"/>
            <a:ext cx="84201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4494213"/>
            <a:ext cx="84201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</a:t>
            </a: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40113" y="6021388"/>
            <a:ext cx="62722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34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0113" y="5749925"/>
            <a:ext cx="62674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pic>
        <p:nvPicPr>
          <p:cNvPr id="63498" name="Picture 10" descr="striper_hvit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3" r="-180"/>
          <a:stretch>
            <a:fillRect/>
          </a:stretch>
        </p:blipFill>
        <p:spPr bwMode="auto">
          <a:xfrm>
            <a:off x="44450" y="1905000"/>
            <a:ext cx="98171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 dt="0"/>
  <p:txStyles>
    <p:titleStyle>
      <a:lvl1pPr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pitchFamily="48" charset="-128"/>
          <a:cs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pitchFamily="48" charset="-128"/>
          <a:cs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pitchFamily="48" charset="-128"/>
          <a:cs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pitchFamily="48" charset="-128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pitchFamily="48" charset="-128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pitchFamily="48" charset="-128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pitchFamily="48" charset="-128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pitchFamily="48" charset="-128"/>
          <a:cs typeface="Arial" charset="0"/>
        </a:defRPr>
      </a:lvl9pPr>
    </p:titleStyle>
    <p:bodyStyle>
      <a:lvl1pPr algn="r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r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8pPr>
      <a:lvl9pPr marL="38862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b-NO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53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pic>
        <p:nvPicPr>
          <p:cNvPr id="185353" name="Picture 5" descr="prikker_gronn_dobbe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b="49559"/>
          <a:stretch>
            <a:fillRect/>
          </a:stretch>
        </p:blipFill>
        <p:spPr bwMode="auto">
          <a:xfrm>
            <a:off x="39688" y="4440238"/>
            <a:ext cx="983456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</a:t>
            </a:r>
          </a:p>
        </p:txBody>
      </p:sp>
      <p:sp>
        <p:nvSpPr>
          <p:cNvPr id="185354" name="Rectangle 8"/>
          <p:cNvSpPr>
            <a:spLocks noChangeArrowheads="1"/>
          </p:cNvSpPr>
          <p:nvPr/>
        </p:nvSpPr>
        <p:spPr bwMode="auto">
          <a:xfrm>
            <a:off x="1295400" y="1524000"/>
            <a:ext cx="842010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 sz="2000">
                <a:solidFill>
                  <a:srgbClr val="60999A"/>
                </a:solidFill>
              </a:rPr>
              <a:t>FINANSTILSYNET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endParaRPr lang="nb-NO" sz="1400">
              <a:solidFill>
                <a:srgbClr val="60999A"/>
              </a:solidFill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>
                <a:solidFill>
                  <a:srgbClr val="60999A"/>
                </a:solidFill>
              </a:rPr>
              <a:t>Revierstredet 3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>
                <a:solidFill>
                  <a:srgbClr val="60999A"/>
                </a:solidFill>
              </a:rPr>
              <a:t>Postboks 1187 Sentrum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>
                <a:solidFill>
                  <a:srgbClr val="60999A"/>
                </a:solidFill>
              </a:rPr>
              <a:t>0107 Oslo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endParaRPr lang="nb-NO">
              <a:solidFill>
                <a:srgbClr val="60999A"/>
              </a:solidFill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>
                <a:solidFill>
                  <a:srgbClr val="60999A"/>
                </a:solidFill>
              </a:rPr>
              <a:t>www.finanstilsynet.no</a:t>
            </a:r>
            <a:endParaRPr lang="nb-NO" sz="1400">
              <a:solidFill>
                <a:srgbClr val="60999A"/>
              </a:solidFill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endParaRPr lang="nb-NO" sz="1400">
              <a:solidFill>
                <a:srgbClr val="60999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dt="0"/>
  <p:txStyles>
    <p:titleStyle>
      <a:lvl1pPr algn="r" rtl="0" fontAlgn="base">
        <a:spcBef>
          <a:spcPct val="0"/>
        </a:spcBef>
        <a:spcAft>
          <a:spcPct val="0"/>
        </a:spcAft>
        <a:defRPr sz="1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00">
          <a:solidFill>
            <a:schemeClr val="tx1"/>
          </a:solidFill>
          <a:latin typeface="Arial" charset="0"/>
          <a:ea typeface="ＭＳ Ｐゴシック" pitchFamily="48" charset="-128"/>
          <a:cs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00">
          <a:solidFill>
            <a:schemeClr val="tx1"/>
          </a:solidFill>
          <a:latin typeface="Arial" charset="0"/>
          <a:ea typeface="ＭＳ Ｐゴシック" pitchFamily="48" charset="-128"/>
          <a:cs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00">
          <a:solidFill>
            <a:schemeClr val="tx1"/>
          </a:solidFill>
          <a:latin typeface="Arial" charset="0"/>
          <a:ea typeface="ＭＳ Ｐゴシック" pitchFamily="48" charset="-128"/>
          <a:cs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00">
          <a:solidFill>
            <a:schemeClr val="tx1"/>
          </a:solidFill>
          <a:latin typeface="Arial" charset="0"/>
          <a:ea typeface="ＭＳ Ｐゴシック" pitchFamily="48" charset="-128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00">
          <a:solidFill>
            <a:schemeClr val="tx1"/>
          </a:solidFill>
          <a:latin typeface="Arial" charset="0"/>
          <a:ea typeface="ＭＳ Ｐゴシック" pitchFamily="48" charset="-128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00">
          <a:solidFill>
            <a:schemeClr val="tx1"/>
          </a:solidFill>
          <a:latin typeface="Arial" charset="0"/>
          <a:ea typeface="ＭＳ Ｐゴシック" pitchFamily="48" charset="-128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00">
          <a:solidFill>
            <a:schemeClr val="tx1"/>
          </a:solidFill>
          <a:latin typeface="Arial" charset="0"/>
          <a:ea typeface="ＭＳ Ｐゴシック" pitchFamily="48" charset="-128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00">
          <a:solidFill>
            <a:schemeClr val="tx1"/>
          </a:solidFill>
          <a:latin typeface="Arial" charset="0"/>
          <a:ea typeface="ＭＳ Ｐゴシック" pitchFamily="48" charset="-128"/>
          <a:cs typeface="Arial" charset="0"/>
        </a:defRPr>
      </a:lvl9pPr>
    </p:titleStyle>
    <p:bodyStyle>
      <a:lvl1pPr algn="r" rtl="0" fontAlgn="base">
        <a:spcBef>
          <a:spcPct val="20000"/>
        </a:spcBef>
        <a:spcAft>
          <a:spcPct val="0"/>
        </a:spcAft>
        <a:defRPr sz="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r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8pPr>
      <a:lvl9pPr marL="38862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b-NO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66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19661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</a:t>
            </a:r>
          </a:p>
        </p:txBody>
      </p:sp>
      <p:sp>
        <p:nvSpPr>
          <p:cNvPr id="196614" name="Rectangle 8"/>
          <p:cNvSpPr>
            <a:spLocks noChangeArrowheads="1"/>
          </p:cNvSpPr>
          <p:nvPr/>
        </p:nvSpPr>
        <p:spPr bwMode="auto">
          <a:xfrm>
            <a:off x="1295400" y="1524000"/>
            <a:ext cx="842010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 sz="2000">
                <a:solidFill>
                  <a:srgbClr val="87C4E8"/>
                </a:solidFill>
              </a:rPr>
              <a:t>FINANSTILSYNET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endParaRPr lang="nb-NO" sz="1400">
              <a:solidFill>
                <a:srgbClr val="87C4E8"/>
              </a:solidFill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>
                <a:solidFill>
                  <a:srgbClr val="87C4E8"/>
                </a:solidFill>
              </a:rPr>
              <a:t>Revierstredet 3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>
                <a:solidFill>
                  <a:srgbClr val="87C4E8"/>
                </a:solidFill>
              </a:rPr>
              <a:t>Postboks 1187 Sentrum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>
                <a:solidFill>
                  <a:srgbClr val="87C4E8"/>
                </a:solidFill>
              </a:rPr>
              <a:t>0107 Oslo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endParaRPr lang="nb-NO">
              <a:solidFill>
                <a:srgbClr val="87C4E8"/>
              </a:solidFill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nb-NO">
                <a:solidFill>
                  <a:srgbClr val="87C4E8"/>
                </a:solidFill>
              </a:rPr>
              <a:t>www.finanstilsynet.no</a:t>
            </a:r>
            <a:endParaRPr lang="nb-NO" sz="1400">
              <a:solidFill>
                <a:srgbClr val="87C4E8"/>
              </a:solidFill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</a:pPr>
            <a:endParaRPr lang="nb-NO" sz="1400">
              <a:solidFill>
                <a:srgbClr val="87C4E8"/>
              </a:solidFill>
            </a:endParaRPr>
          </a:p>
        </p:txBody>
      </p:sp>
      <p:pic>
        <p:nvPicPr>
          <p:cNvPr id="196615" name="Picture 5" descr="prikker_blaa_dobbe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" b="49474"/>
          <a:stretch>
            <a:fillRect/>
          </a:stretch>
        </p:blipFill>
        <p:spPr bwMode="auto">
          <a:xfrm>
            <a:off x="38100" y="4440238"/>
            <a:ext cx="9844088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dt="0"/>
  <p:txStyles>
    <p:titleStyle>
      <a:lvl1pPr algn="r" rtl="0" fontAlgn="base">
        <a:spcBef>
          <a:spcPct val="0"/>
        </a:spcBef>
        <a:spcAft>
          <a:spcPct val="0"/>
        </a:spcAft>
        <a:defRPr sz="1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00">
          <a:solidFill>
            <a:schemeClr val="tx1"/>
          </a:solidFill>
          <a:latin typeface="Arial" charset="0"/>
          <a:ea typeface="ＭＳ Ｐゴシック" pitchFamily="48" charset="-128"/>
          <a:cs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00">
          <a:solidFill>
            <a:schemeClr val="tx1"/>
          </a:solidFill>
          <a:latin typeface="Arial" charset="0"/>
          <a:ea typeface="ＭＳ Ｐゴシック" pitchFamily="48" charset="-128"/>
          <a:cs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00">
          <a:solidFill>
            <a:schemeClr val="tx1"/>
          </a:solidFill>
          <a:latin typeface="Arial" charset="0"/>
          <a:ea typeface="ＭＳ Ｐゴシック" pitchFamily="48" charset="-128"/>
          <a:cs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00">
          <a:solidFill>
            <a:schemeClr val="tx1"/>
          </a:solidFill>
          <a:latin typeface="Arial" charset="0"/>
          <a:ea typeface="ＭＳ Ｐゴシック" pitchFamily="48" charset="-128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00">
          <a:solidFill>
            <a:schemeClr val="tx1"/>
          </a:solidFill>
          <a:latin typeface="Arial" charset="0"/>
          <a:ea typeface="ＭＳ Ｐゴシック" pitchFamily="48" charset="-128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00">
          <a:solidFill>
            <a:schemeClr val="tx1"/>
          </a:solidFill>
          <a:latin typeface="Arial" charset="0"/>
          <a:ea typeface="ＭＳ Ｐゴシック" pitchFamily="48" charset="-128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00">
          <a:solidFill>
            <a:schemeClr val="tx1"/>
          </a:solidFill>
          <a:latin typeface="Arial" charset="0"/>
          <a:ea typeface="ＭＳ Ｐゴシック" pitchFamily="48" charset="-128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00">
          <a:solidFill>
            <a:schemeClr val="tx1"/>
          </a:solidFill>
          <a:latin typeface="Arial" charset="0"/>
          <a:ea typeface="ＭＳ Ｐゴシック" pitchFamily="48" charset="-128"/>
          <a:cs typeface="Arial" charset="0"/>
        </a:defRPr>
      </a:lvl9pPr>
    </p:titleStyle>
    <p:bodyStyle>
      <a:lvl1pPr algn="r" rtl="0" fontAlgn="base">
        <a:spcBef>
          <a:spcPct val="20000"/>
        </a:spcBef>
        <a:spcAft>
          <a:spcPct val="0"/>
        </a:spcAft>
        <a:defRPr sz="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r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8pPr>
      <a:lvl9pPr marL="38862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anstilsynet.no/contentassets/93f014eabeff4593927dd74f6ba08f5b/filing-manual-fra-finanstilsynet.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xbrl.org/" TargetMode="External"/><Relationship Id="rId3" Type="http://schemas.openxmlformats.org/officeDocument/2006/relationships/hyperlink" Target="http://www.eba.europa.eu/" TargetMode="External"/><Relationship Id="rId7" Type="http://schemas.openxmlformats.org/officeDocument/2006/relationships/hyperlink" Target="http://www.xbrleurope.org/" TargetMode="External"/><Relationship Id="rId2" Type="http://schemas.openxmlformats.org/officeDocument/2006/relationships/hyperlink" Target="http://www.eurofiling.info/index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urofiling.info/portal/xbrl-solutions/" TargetMode="External"/><Relationship Id="rId5" Type="http://schemas.openxmlformats.org/officeDocument/2006/relationships/hyperlink" Target="https://www.xbrl.eu/" TargetMode="External"/><Relationship Id="rId4" Type="http://schemas.openxmlformats.org/officeDocument/2006/relationships/hyperlink" Target="http://www.eiopa.europa.eu/" TargetMode="External"/><Relationship Id="rId9" Type="http://schemas.openxmlformats.org/officeDocument/2006/relationships/hyperlink" Target="http://cen.eurofiling.info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anstilsynet.no/rapportering/fellesrapporteringer/crd-iv-teknisk-losning/?parent=5908" TargetMode="External"/><Relationship Id="rId2" Type="http://schemas.openxmlformats.org/officeDocument/2006/relationships/hyperlink" Target="https://www.finanstilsynet.no/rapportering/banker/?header=CRD%20IV-rapportering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ftab.Ahmad@finanstilsynet.no" TargetMode="External"/><Relationship Id="rId5" Type="http://schemas.openxmlformats.org/officeDocument/2006/relationships/hyperlink" Target="mailto:hfu@finanstilsynet.no" TargetMode="External"/><Relationship Id="rId4" Type="http://schemas.openxmlformats.org/officeDocument/2006/relationships/hyperlink" Target="mailto:gry.karlsen@finanstilsynet.n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a.europa.eu/risk-analysis-and-data/reporting-framework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CRD IV XBRL obligatorisk </a:t>
            </a:r>
            <a:br>
              <a:rPr lang="nb-NO" dirty="0" smtClean="0"/>
            </a:br>
            <a:r>
              <a:rPr lang="nb-NO" dirty="0" smtClean="0"/>
              <a:t>Informasjonsmøter</a:t>
            </a:r>
            <a:endParaRPr lang="en-US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Finanstilsynet 20.-22. juni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1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8950" y="488950"/>
            <a:ext cx="7848426" cy="1143000"/>
          </a:xfrm>
        </p:spPr>
        <p:txBody>
          <a:bodyPr/>
          <a:lstStyle/>
          <a:p>
            <a:r>
              <a:rPr lang="nb-NO" sz="2000" dirty="0" smtClean="0"/>
              <a:t>2. Nødvendig </a:t>
            </a:r>
            <a:r>
              <a:rPr lang="nb-NO" sz="2000" dirty="0"/>
              <a:t>informasjon for foretakene:</a:t>
            </a:r>
            <a:br>
              <a:rPr lang="nb-NO" sz="2000" dirty="0"/>
            </a:br>
            <a:r>
              <a:rPr lang="nb-NO" sz="2000" dirty="0"/>
              <a:t>Publisert rapporteringsmateriale fra EBA – mer detaljert: informasjon knyttet til hver </a:t>
            </a:r>
            <a:r>
              <a:rPr lang="nb-NO" sz="2000" dirty="0" smtClean="0"/>
              <a:t>versjon - viktig informasjon for foretakene å følge med på </a:t>
            </a:r>
            <a:endParaRPr lang="nb-NO" sz="2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dirty="0" smtClean="0"/>
              <a:t>2</a:t>
            </a:r>
            <a:r>
              <a:rPr lang="nb-NO" dirty="0" smtClean="0"/>
              <a:t>. </a:t>
            </a:r>
            <a:r>
              <a:rPr lang="nb-NO" sz="2000" dirty="0" err="1" smtClean="0"/>
              <a:t>Validation</a:t>
            </a:r>
            <a:r>
              <a:rPr lang="nb-NO" sz="2000" dirty="0" smtClean="0"/>
              <a:t> </a:t>
            </a:r>
            <a:r>
              <a:rPr lang="nb-NO" sz="2000" dirty="0" err="1" smtClean="0"/>
              <a:t>rules</a:t>
            </a:r>
            <a:r>
              <a:rPr lang="nb-NO" sz="2000" dirty="0" smtClean="0"/>
              <a:t> </a:t>
            </a:r>
            <a:r>
              <a:rPr lang="en-US" sz="2000" dirty="0"/>
              <a:t>(Updated 09 June 2017) [XLS, 2639 KB</a:t>
            </a:r>
            <a:r>
              <a:rPr lang="en-US" sz="2000" dirty="0" smtClean="0"/>
              <a:t>]</a:t>
            </a:r>
          </a:p>
          <a:p>
            <a:r>
              <a:rPr lang="en-US" sz="2000" dirty="0" err="1" smtClean="0"/>
              <a:t>Dokument</a:t>
            </a:r>
            <a:r>
              <a:rPr lang="en-US" sz="2000" dirty="0" smtClean="0"/>
              <a:t>/</a:t>
            </a:r>
            <a:r>
              <a:rPr lang="en-US" sz="2000" dirty="0" err="1" smtClean="0"/>
              <a:t>regneark</a:t>
            </a:r>
            <a:r>
              <a:rPr lang="en-US" sz="2000" dirty="0" smtClean="0"/>
              <a:t> </a:t>
            </a:r>
            <a:r>
              <a:rPr lang="en-US" sz="2000" dirty="0" err="1" smtClean="0"/>
              <a:t>som</a:t>
            </a:r>
            <a:r>
              <a:rPr lang="en-US" sz="2000" dirty="0" smtClean="0"/>
              <a:t> </a:t>
            </a:r>
            <a:r>
              <a:rPr lang="en-US" sz="2000" dirty="0" err="1" smtClean="0"/>
              <a:t>inneholder</a:t>
            </a:r>
            <a:r>
              <a:rPr lang="en-US" sz="2000" dirty="0" smtClean="0"/>
              <a:t> </a:t>
            </a:r>
            <a:r>
              <a:rPr lang="en-US" sz="2000" dirty="0" err="1" smtClean="0"/>
              <a:t>alle</a:t>
            </a:r>
            <a:r>
              <a:rPr lang="en-US" sz="2000" dirty="0" smtClean="0"/>
              <a:t> </a:t>
            </a:r>
            <a:r>
              <a:rPr lang="en-US" sz="2000" dirty="0" err="1" smtClean="0"/>
              <a:t>valideringsregler</a:t>
            </a:r>
            <a:r>
              <a:rPr lang="en-US" sz="2000" dirty="0" smtClean="0"/>
              <a:t> og status for </a:t>
            </a:r>
            <a:r>
              <a:rPr lang="en-US" sz="2000" dirty="0" err="1" smtClean="0"/>
              <a:t>disse</a:t>
            </a:r>
            <a:endParaRPr lang="en-US" sz="2000" dirty="0"/>
          </a:p>
          <a:p>
            <a:r>
              <a:rPr lang="en-US" sz="2000" dirty="0" err="1" smtClean="0"/>
              <a:t>Viktig</a:t>
            </a:r>
            <a:r>
              <a:rPr lang="en-US" sz="2000" dirty="0" smtClean="0"/>
              <a:t> å </a:t>
            </a:r>
            <a:r>
              <a:rPr lang="en-US" sz="2000" dirty="0" err="1" smtClean="0"/>
              <a:t>følge</a:t>
            </a:r>
            <a:r>
              <a:rPr lang="en-US" sz="2000" dirty="0" smtClean="0"/>
              <a:t> med </a:t>
            </a:r>
            <a:r>
              <a:rPr lang="en-US" sz="2000" dirty="0" err="1" smtClean="0"/>
              <a:t>på</a:t>
            </a:r>
            <a:r>
              <a:rPr lang="en-US" sz="2000" dirty="0" smtClean="0"/>
              <a:t> de-</a:t>
            </a:r>
            <a:r>
              <a:rPr lang="en-US" sz="2000" dirty="0" err="1" smtClean="0"/>
              <a:t>aktiverte</a:t>
            </a:r>
            <a:r>
              <a:rPr lang="en-US" sz="2000" dirty="0" smtClean="0"/>
              <a:t>/re-</a:t>
            </a:r>
            <a:r>
              <a:rPr lang="en-US" sz="2000" dirty="0" err="1" smtClean="0"/>
              <a:t>aktiverte</a:t>
            </a:r>
            <a:r>
              <a:rPr lang="en-US" sz="2000" dirty="0" smtClean="0"/>
              <a:t> </a:t>
            </a:r>
            <a:r>
              <a:rPr lang="en-US" sz="2000" dirty="0" err="1" smtClean="0"/>
              <a:t>regler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EBA sender </a:t>
            </a:r>
            <a:r>
              <a:rPr lang="en-US" sz="2000" dirty="0" err="1" smtClean="0"/>
              <a:t>ut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informasjon</a:t>
            </a:r>
            <a:r>
              <a:rPr lang="en-US" sz="2000" dirty="0" smtClean="0"/>
              <a:t> </a:t>
            </a:r>
            <a:r>
              <a:rPr lang="en-US" sz="2000" dirty="0" err="1" smtClean="0"/>
              <a:t>når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dokumentet</a:t>
            </a:r>
            <a:r>
              <a:rPr lang="en-US" sz="2000" dirty="0" smtClean="0"/>
              <a:t> </a:t>
            </a:r>
            <a:r>
              <a:rPr lang="en-US" sz="2000" dirty="0" err="1" smtClean="0"/>
              <a:t>publiseres</a:t>
            </a:r>
            <a:r>
              <a:rPr lang="en-US" sz="2000" dirty="0" smtClean="0"/>
              <a:t> med </a:t>
            </a:r>
            <a:r>
              <a:rPr lang="en-US" sz="2000" dirty="0" err="1" smtClean="0"/>
              <a:t>oppdateringer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nb-NO" sz="2000" dirty="0" smtClean="0"/>
              <a:t>3.c DPM </a:t>
            </a:r>
            <a:r>
              <a:rPr lang="nb-NO" sz="2000" dirty="0" err="1"/>
              <a:t>Table</a:t>
            </a:r>
            <a:r>
              <a:rPr lang="nb-NO" sz="2000" dirty="0"/>
              <a:t> </a:t>
            </a:r>
            <a:r>
              <a:rPr lang="nb-NO" sz="2000" dirty="0" smtClean="0"/>
              <a:t>Layout </a:t>
            </a:r>
            <a:r>
              <a:rPr lang="nb-NO" sz="2000" dirty="0"/>
              <a:t>and Data Point </a:t>
            </a:r>
            <a:r>
              <a:rPr lang="nb-NO" sz="2000" dirty="0" smtClean="0"/>
              <a:t>Categorisation.2.6.0.0</a:t>
            </a:r>
          </a:p>
          <a:p>
            <a:r>
              <a:rPr lang="nb-NO" sz="2000" dirty="0" smtClean="0"/>
              <a:t>Inneholder «</a:t>
            </a:r>
            <a:r>
              <a:rPr lang="nb-NO" sz="2000" dirty="0" err="1" smtClean="0"/>
              <a:t>Annotated</a:t>
            </a:r>
            <a:r>
              <a:rPr lang="nb-NO" sz="2000" dirty="0" smtClean="0"/>
              <a:t> </a:t>
            </a:r>
            <a:r>
              <a:rPr lang="nb-NO" sz="2000" dirty="0" err="1" smtClean="0"/>
              <a:t>tables</a:t>
            </a:r>
            <a:r>
              <a:rPr lang="nb-NO" sz="2000" dirty="0" smtClean="0"/>
              <a:t>» samt </a:t>
            </a:r>
            <a:r>
              <a:rPr lang="nb-NO" sz="2000" dirty="0"/>
              <a:t>d</a:t>
            </a:r>
            <a:r>
              <a:rPr lang="nb-NO" sz="2000" dirty="0" smtClean="0"/>
              <a:t>okumenter som beskriver endringer i ny versjon sammenlignet med forrige versjon</a:t>
            </a:r>
          </a:p>
          <a:p>
            <a:endParaRPr lang="nb-NO" sz="2000" dirty="0" smtClean="0"/>
          </a:p>
          <a:p>
            <a:pPr marL="0" indent="0">
              <a:buNone/>
            </a:pPr>
            <a:r>
              <a:rPr lang="nb-NO" sz="2000" dirty="0" smtClean="0"/>
              <a:t>4.b EBA XBRL filing </a:t>
            </a:r>
            <a:r>
              <a:rPr lang="nb-NO" sz="2000" dirty="0" err="1" smtClean="0"/>
              <a:t>rules</a:t>
            </a:r>
            <a:endParaRPr lang="nb-NO" sz="2000" dirty="0" smtClean="0"/>
          </a:p>
          <a:p>
            <a:r>
              <a:rPr lang="nb-NO" sz="2000" dirty="0" smtClean="0"/>
              <a:t>Finanstilsynets filing </a:t>
            </a:r>
            <a:r>
              <a:rPr lang="nb-NO" sz="2000" dirty="0" err="1" smtClean="0"/>
              <a:t>rules</a:t>
            </a:r>
            <a:r>
              <a:rPr lang="nb-NO" sz="2000" dirty="0" smtClean="0"/>
              <a:t> baserer seg på denne, med noen nasjonale tilpasninger</a:t>
            </a:r>
            <a:endParaRPr lang="nb-NO" sz="20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529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 smtClean="0"/>
              <a:t>2. Nødvendig </a:t>
            </a:r>
            <a:r>
              <a:rPr lang="nb-NO" sz="2000" dirty="0"/>
              <a:t>informasjon for foretakene:</a:t>
            </a:r>
            <a:br>
              <a:rPr lang="nb-NO" sz="2000" dirty="0"/>
            </a:br>
            <a:r>
              <a:rPr lang="nb-NO" sz="2000" dirty="0"/>
              <a:t>Publisert rapporteringsmateriale fra EBA – </a:t>
            </a:r>
            <a:br>
              <a:rPr lang="nb-NO" sz="2000" dirty="0"/>
            </a:br>
            <a:r>
              <a:rPr lang="nb-NO" sz="2000" dirty="0" smtClean="0"/>
              <a:t>Nyttig </a:t>
            </a:r>
            <a:r>
              <a:rPr lang="nb-NO" sz="2000" dirty="0"/>
              <a:t>informasjon i teknisk materiale: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8950" y="1556793"/>
            <a:ext cx="9177338" cy="4597946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 smtClean="0"/>
              <a:t>Valideringsregler:</a:t>
            </a:r>
          </a:p>
          <a:p>
            <a:r>
              <a:rPr lang="nb-NO" sz="1800" dirty="0" smtClean="0"/>
              <a:t>Valideringsregler er implementert i DPM og i XBRL-taksonomier, og publiseres som en del av teknisk rapporteringsmateriale</a:t>
            </a:r>
          </a:p>
          <a:p>
            <a:endParaRPr lang="nb-NO" sz="1200" dirty="0" smtClean="0"/>
          </a:p>
          <a:p>
            <a:r>
              <a:rPr lang="nb-NO" sz="1800" dirty="0" smtClean="0"/>
              <a:t>Oversikt over valideringsreglene er publisert av EBA i et eget dokument:</a:t>
            </a:r>
          </a:p>
          <a:p>
            <a:pPr lvl="1"/>
            <a:r>
              <a:rPr lang="nb-NO" sz="1800" dirty="0"/>
              <a:t>2. </a:t>
            </a:r>
            <a:r>
              <a:rPr lang="nb-NO" sz="1800" dirty="0" err="1"/>
              <a:t>Validation</a:t>
            </a:r>
            <a:r>
              <a:rPr lang="nb-NO" sz="1800" dirty="0"/>
              <a:t> </a:t>
            </a:r>
            <a:r>
              <a:rPr lang="nb-NO" sz="1800" dirty="0" err="1"/>
              <a:t>rules</a:t>
            </a:r>
            <a:r>
              <a:rPr lang="nb-NO" sz="1800" dirty="0"/>
              <a:t> </a:t>
            </a:r>
            <a:r>
              <a:rPr lang="en-US" sz="1800" dirty="0"/>
              <a:t>(Updated 09 June 2017) [XLS, 2639 KB]</a:t>
            </a:r>
          </a:p>
          <a:p>
            <a:pPr lvl="1"/>
            <a:endParaRPr lang="nb-NO" sz="1200" dirty="0"/>
          </a:p>
          <a:p>
            <a:endParaRPr lang="nb-NO" sz="1200" dirty="0"/>
          </a:p>
          <a:p>
            <a:pPr marL="0" indent="0">
              <a:buNone/>
            </a:pPr>
            <a:r>
              <a:rPr lang="nb-NO" sz="1800" dirty="0" smtClean="0"/>
              <a:t>Filing </a:t>
            </a:r>
            <a:r>
              <a:rPr lang="nb-NO" sz="1800" dirty="0" err="1" smtClean="0"/>
              <a:t>rules</a:t>
            </a:r>
            <a:r>
              <a:rPr lang="nb-NO" sz="1800" dirty="0" smtClean="0"/>
              <a:t>:</a:t>
            </a:r>
          </a:p>
          <a:p>
            <a:r>
              <a:rPr lang="nb-NO" sz="1800" dirty="0" smtClean="0"/>
              <a:t>Utfyllende </a:t>
            </a:r>
            <a:r>
              <a:rPr lang="nb-NO" sz="1800" dirty="0"/>
              <a:t>regler/spesifikasjoner av </a:t>
            </a:r>
            <a:r>
              <a:rPr lang="nb-NO" sz="1800" dirty="0" smtClean="0"/>
              <a:t>CRD IV XBRL-filer</a:t>
            </a:r>
            <a:endParaRPr lang="nb-NO" sz="1800" dirty="0"/>
          </a:p>
          <a:p>
            <a:r>
              <a:rPr lang="en-US" sz="1800" dirty="0"/>
              <a:t>Norske filing rules </a:t>
            </a:r>
            <a:r>
              <a:rPr lang="en-US" sz="1800" dirty="0" err="1"/>
              <a:t>baserer</a:t>
            </a:r>
            <a:r>
              <a:rPr lang="en-US" sz="1800" dirty="0"/>
              <a:t> </a:t>
            </a:r>
            <a:r>
              <a:rPr lang="en-US" sz="1800" dirty="0" err="1"/>
              <a:t>seg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smtClean="0"/>
              <a:t>EBAs </a:t>
            </a:r>
            <a:r>
              <a:rPr lang="en-US" sz="1800" dirty="0"/>
              <a:t>filing rules, men med </a:t>
            </a:r>
            <a:r>
              <a:rPr lang="en-US" sz="1800" dirty="0" err="1"/>
              <a:t>noen</a:t>
            </a:r>
            <a:r>
              <a:rPr lang="en-US" sz="1800" dirty="0"/>
              <a:t> </a:t>
            </a:r>
            <a:r>
              <a:rPr lang="en-US" sz="1800" dirty="0" err="1"/>
              <a:t>nasjonale</a:t>
            </a:r>
            <a:r>
              <a:rPr lang="en-US" sz="1800" dirty="0"/>
              <a:t> </a:t>
            </a:r>
            <a:r>
              <a:rPr lang="en-US" sz="1800" dirty="0" err="1"/>
              <a:t>valg</a:t>
            </a:r>
            <a:r>
              <a:rPr lang="en-US" sz="1800" dirty="0"/>
              <a:t>, </a:t>
            </a:r>
            <a:endParaRPr lang="en-US" sz="1800" dirty="0" smtClean="0"/>
          </a:p>
          <a:p>
            <a:r>
              <a:rPr lang="en-US" sz="1800" dirty="0" err="1" smtClean="0"/>
              <a:t>Er</a:t>
            </a:r>
            <a:r>
              <a:rPr lang="en-US" sz="1800" dirty="0" smtClean="0"/>
              <a:t> </a:t>
            </a:r>
            <a:r>
              <a:rPr lang="en-US" sz="1800" dirty="0" err="1"/>
              <a:t>publisert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Finanstilsynets</a:t>
            </a:r>
            <a:r>
              <a:rPr lang="en-US" sz="1800" dirty="0"/>
              <a:t> </a:t>
            </a:r>
            <a:r>
              <a:rPr lang="en-US" sz="1800" dirty="0" err="1"/>
              <a:t>hjemmeside</a:t>
            </a:r>
            <a:r>
              <a:rPr lang="en-US" sz="1800" dirty="0"/>
              <a:t> for </a:t>
            </a:r>
            <a:r>
              <a:rPr lang="en-US" sz="1800" dirty="0" smtClean="0"/>
              <a:t>CRD IV </a:t>
            </a:r>
            <a:r>
              <a:rPr lang="en-US" sz="1800" dirty="0" err="1" smtClean="0"/>
              <a:t>Teknisk</a:t>
            </a:r>
            <a:r>
              <a:rPr lang="en-US" sz="1800" dirty="0" smtClean="0"/>
              <a:t> </a:t>
            </a:r>
            <a:r>
              <a:rPr lang="en-US" sz="1800" dirty="0" err="1" smtClean="0"/>
              <a:t>løsning</a:t>
            </a:r>
            <a:r>
              <a:rPr lang="en-US" sz="1800" dirty="0" smtClean="0"/>
              <a:t>   </a:t>
            </a:r>
            <a:endParaRPr lang="en-US" sz="1800" dirty="0"/>
          </a:p>
          <a:p>
            <a:r>
              <a:rPr lang="en-US" sz="1800" dirty="0" err="1"/>
              <a:t>Må</a:t>
            </a:r>
            <a:r>
              <a:rPr lang="en-US" sz="1800" dirty="0"/>
              <a:t> </a:t>
            </a:r>
            <a:r>
              <a:rPr lang="en-US" sz="1800" dirty="0" err="1"/>
              <a:t>tas</a:t>
            </a:r>
            <a:r>
              <a:rPr lang="en-US" sz="1800" dirty="0"/>
              <a:t> </a:t>
            </a:r>
            <a:r>
              <a:rPr lang="en-US" sz="1800" dirty="0" err="1"/>
              <a:t>hensyn</a:t>
            </a:r>
            <a:r>
              <a:rPr lang="en-US" sz="1800" dirty="0"/>
              <a:t> </a:t>
            </a:r>
            <a:r>
              <a:rPr lang="en-US" sz="1800" dirty="0" err="1" smtClean="0"/>
              <a:t>til</a:t>
            </a:r>
            <a:r>
              <a:rPr lang="en-US" sz="1800" dirty="0" smtClean="0"/>
              <a:t> - </a:t>
            </a:r>
            <a:r>
              <a:rPr lang="en-US" sz="1800" dirty="0" err="1" smtClean="0"/>
              <a:t>innsendte</a:t>
            </a:r>
            <a:r>
              <a:rPr lang="en-US" sz="1800" dirty="0" smtClean="0"/>
              <a:t> </a:t>
            </a:r>
            <a:r>
              <a:rPr lang="en-US" sz="1800" dirty="0"/>
              <a:t>filer </a:t>
            </a:r>
            <a:r>
              <a:rPr lang="en-US" sz="1800" dirty="0" err="1"/>
              <a:t>som</a:t>
            </a:r>
            <a:r>
              <a:rPr lang="en-US" sz="1800" dirty="0"/>
              <a:t> </a:t>
            </a:r>
            <a:r>
              <a:rPr lang="en-US" sz="1800" dirty="0" err="1"/>
              <a:t>ikke</a:t>
            </a:r>
            <a:r>
              <a:rPr lang="en-US" sz="1800" dirty="0"/>
              <a:t> </a:t>
            </a:r>
            <a:r>
              <a:rPr lang="en-US" sz="1800" dirty="0" err="1"/>
              <a:t>følger</a:t>
            </a:r>
            <a:r>
              <a:rPr lang="en-US" sz="1800" dirty="0"/>
              <a:t> filing rules </a:t>
            </a:r>
            <a:r>
              <a:rPr lang="en-US" sz="1800" dirty="0" err="1"/>
              <a:t>blir</a:t>
            </a:r>
            <a:r>
              <a:rPr lang="en-US" sz="1800" dirty="0"/>
              <a:t> </a:t>
            </a:r>
            <a:r>
              <a:rPr lang="en-US" sz="1800" dirty="0" err="1"/>
              <a:t>avvist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Finanstilsynets</a:t>
            </a:r>
            <a:r>
              <a:rPr lang="en-US" sz="1800" dirty="0"/>
              <a:t> </a:t>
            </a:r>
            <a:r>
              <a:rPr lang="en-US" sz="1800" dirty="0" err="1"/>
              <a:t>mottaksløsning</a:t>
            </a:r>
            <a:r>
              <a:rPr lang="en-US" sz="1800" dirty="0"/>
              <a:t>  </a:t>
            </a:r>
            <a:r>
              <a:rPr lang="nb-NO" sz="1800" dirty="0"/>
              <a:t> </a:t>
            </a:r>
            <a:endParaRPr lang="en-US" sz="1800" dirty="0"/>
          </a:p>
          <a:p>
            <a:pPr marL="0" indent="0">
              <a:buNone/>
            </a:pPr>
            <a:endParaRPr lang="nb-NO" sz="1800" dirty="0"/>
          </a:p>
          <a:p>
            <a:endParaRPr lang="nb-NO" sz="1800" dirty="0" smtClean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508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2520" y="476672"/>
            <a:ext cx="7704410" cy="1143000"/>
          </a:xfrm>
        </p:spPr>
        <p:txBody>
          <a:bodyPr/>
          <a:lstStyle/>
          <a:p>
            <a:r>
              <a:rPr lang="nb-NO" sz="2000" dirty="0" smtClean="0"/>
              <a:t>2. Nødvendig </a:t>
            </a:r>
            <a:r>
              <a:rPr lang="nb-NO" sz="2000" dirty="0"/>
              <a:t>informasjon for foretakene:</a:t>
            </a:r>
            <a:br>
              <a:rPr lang="nb-NO" sz="2000" dirty="0"/>
            </a:br>
            <a:r>
              <a:rPr lang="nb-NO" sz="2000" dirty="0"/>
              <a:t>Publisert rapporteringsmateriale fra EBA – </a:t>
            </a: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/>
              <a:t>Nyttig informasjon i teknisk materiale:</a:t>
            </a:r>
            <a:br>
              <a:rPr lang="nb-NO" sz="2000" dirty="0"/>
            </a:br>
            <a:r>
              <a:rPr lang="nb-NO" sz="2000" dirty="0"/>
              <a:t>Hva </a:t>
            </a:r>
            <a:r>
              <a:rPr lang="nb-NO" sz="2000" dirty="0" smtClean="0"/>
              <a:t>er Data </a:t>
            </a:r>
            <a:r>
              <a:rPr lang="nb-NO" sz="2000" dirty="0"/>
              <a:t>Point </a:t>
            </a:r>
            <a:r>
              <a:rPr lang="nb-NO" sz="2000" dirty="0" smtClean="0"/>
              <a:t>Model</a:t>
            </a:r>
            <a:endParaRPr lang="nb-NO" sz="2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8504" y="1700808"/>
            <a:ext cx="9177338" cy="4525963"/>
          </a:xfrm>
        </p:spPr>
        <p:txBody>
          <a:bodyPr/>
          <a:lstStyle/>
          <a:p>
            <a:pPr indent="-285732"/>
            <a:r>
              <a:rPr lang="nb-NO" sz="1600" dirty="0"/>
              <a:t>Data Point </a:t>
            </a:r>
            <a:r>
              <a:rPr lang="nb-NO" sz="1600" dirty="0" err="1"/>
              <a:t>Modelling</a:t>
            </a:r>
            <a:r>
              <a:rPr lang="nb-NO" sz="1600" dirty="0"/>
              <a:t> er en metode for å systematisere metadataene som </a:t>
            </a:r>
            <a:r>
              <a:rPr lang="nb-NO" sz="1600" dirty="0" smtClean="0"/>
              <a:t> inngår </a:t>
            </a:r>
            <a:r>
              <a:rPr lang="nb-NO" sz="1600" dirty="0"/>
              <a:t>i </a:t>
            </a:r>
            <a:r>
              <a:rPr lang="nb-NO" sz="1600" dirty="0" smtClean="0"/>
              <a:t>rapporteringsskjemaene, og Data Point Model (DPM) er en presentasjon </a:t>
            </a:r>
            <a:r>
              <a:rPr lang="nb-NO" sz="1600" dirty="0"/>
              <a:t>av data/metadata </a:t>
            </a:r>
            <a:r>
              <a:rPr lang="nb-NO" sz="1600" dirty="0" smtClean="0"/>
              <a:t>.</a:t>
            </a:r>
            <a:endParaRPr lang="nb-NO" sz="1600" dirty="0"/>
          </a:p>
          <a:p>
            <a:pPr indent="-285732"/>
            <a:endParaRPr lang="nb-NO" sz="1600" dirty="0"/>
          </a:p>
          <a:p>
            <a:pPr indent="-285732"/>
            <a:r>
              <a:rPr lang="nb-NO" sz="1600" dirty="0"/>
              <a:t>Alle dataelementer (celler) fra skjemaene korresponderer </a:t>
            </a:r>
            <a:r>
              <a:rPr lang="nb-NO" sz="1600" dirty="0" smtClean="0"/>
              <a:t>med </a:t>
            </a:r>
            <a:r>
              <a:rPr lang="nb-NO" sz="1600" dirty="0"/>
              <a:t>et </a:t>
            </a:r>
            <a:r>
              <a:rPr lang="nb-NO" sz="1600" b="1" dirty="0"/>
              <a:t>data </a:t>
            </a:r>
            <a:r>
              <a:rPr lang="nb-NO" sz="1600" b="1" dirty="0" err="1"/>
              <a:t>point</a:t>
            </a:r>
            <a:r>
              <a:rPr lang="nb-NO" sz="1600" b="1" dirty="0"/>
              <a:t> </a:t>
            </a:r>
            <a:r>
              <a:rPr lang="nb-NO" sz="1600" dirty="0"/>
              <a:t>med tilhørende </a:t>
            </a:r>
            <a:r>
              <a:rPr lang="nb-NO" sz="1600" dirty="0" smtClean="0"/>
              <a:t>dimensjoner og annen type informasjon (versjon, cellereferanser </a:t>
            </a:r>
            <a:r>
              <a:rPr lang="nb-NO" sz="1600" dirty="0" err="1" smtClean="0"/>
              <a:t>osv</a:t>
            </a:r>
            <a:r>
              <a:rPr lang="nb-NO" sz="1600" dirty="0" smtClean="0"/>
              <a:t>).</a:t>
            </a:r>
            <a:endParaRPr lang="nb-NO" sz="1600" dirty="0"/>
          </a:p>
          <a:p>
            <a:pPr indent="-285732"/>
            <a:endParaRPr lang="nb-NO" sz="1600" dirty="0"/>
          </a:p>
          <a:p>
            <a:pPr indent="-285732"/>
            <a:r>
              <a:rPr lang="nb-NO" sz="1600" dirty="0"/>
              <a:t>Analysearbeidet og </a:t>
            </a:r>
            <a:r>
              <a:rPr lang="nb-NO" sz="1600" dirty="0" smtClean="0"/>
              <a:t>systematiseringen av elementer og dimensjoner </a:t>
            </a:r>
            <a:r>
              <a:rPr lang="nb-NO" sz="1600" dirty="0"/>
              <a:t>er utført av fageksperter (skjemaeksperter) i samarbeid med IT-eksperter</a:t>
            </a:r>
          </a:p>
          <a:p>
            <a:pPr indent="-285732"/>
            <a:endParaRPr lang="nb-NO" sz="1600" dirty="0"/>
          </a:p>
          <a:p>
            <a:pPr indent="-285732"/>
            <a:r>
              <a:rPr lang="nb-NO" sz="1600" dirty="0"/>
              <a:t>Data Point Model (DPM) benyttes for å produsere/generere XBRL-taksonomiene</a:t>
            </a:r>
            <a:r>
              <a:rPr lang="nb-NO" sz="1600" dirty="0" smtClean="0"/>
              <a:t>. </a:t>
            </a:r>
          </a:p>
          <a:p>
            <a:pPr indent="-285732"/>
            <a:endParaRPr lang="nb-NO" sz="1600" dirty="0"/>
          </a:p>
          <a:p>
            <a:pPr indent="-285732"/>
            <a:r>
              <a:rPr lang="nb-NO" sz="1600" dirty="0" smtClean="0"/>
              <a:t>Valideringsregler er lagt inn i både DPM og i XBRL-taksonomier</a:t>
            </a:r>
          </a:p>
          <a:p>
            <a:pPr indent="-285732"/>
            <a:endParaRPr lang="nb-NO" sz="1600" dirty="0"/>
          </a:p>
          <a:p>
            <a:pPr indent="-285732"/>
            <a:r>
              <a:rPr lang="nb-NO" sz="1600" dirty="0"/>
              <a:t>Både DPM og XBRL-taksonomier </a:t>
            </a:r>
            <a:r>
              <a:rPr lang="nb-NO" sz="1600" dirty="0" smtClean="0"/>
              <a:t>publiseres </a:t>
            </a:r>
            <a:r>
              <a:rPr lang="nb-NO" sz="1600" dirty="0"/>
              <a:t>av EBA og </a:t>
            </a:r>
            <a:r>
              <a:rPr lang="nb-NO" sz="1600" dirty="0" smtClean="0"/>
              <a:t>er </a:t>
            </a:r>
            <a:r>
              <a:rPr lang="nb-NO" sz="1600" dirty="0"/>
              <a:t>tilgjengelig for bruk av nasjonale tilsynsmyndigheter og </a:t>
            </a:r>
            <a:r>
              <a:rPr lang="nb-NO" sz="1600" dirty="0" smtClean="0"/>
              <a:t>finansforetak.</a:t>
            </a:r>
            <a:endParaRPr lang="nb-NO" sz="1600" dirty="0"/>
          </a:p>
          <a:p>
            <a:pPr marL="57147" indent="0">
              <a:buNone/>
            </a:pPr>
            <a:endParaRPr lang="nb-NO" sz="1600" dirty="0"/>
          </a:p>
          <a:p>
            <a:pPr marL="0" indent="0">
              <a:buNone/>
            </a:pPr>
            <a:endParaRPr lang="nb-NO" sz="20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1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 smtClean="0"/>
              <a:t>2. Nødvendig </a:t>
            </a:r>
            <a:r>
              <a:rPr lang="nb-NO" sz="2000" dirty="0"/>
              <a:t>informasjon for foretakene:</a:t>
            </a:r>
            <a:br>
              <a:rPr lang="nb-NO" sz="2000" dirty="0"/>
            </a:br>
            <a:r>
              <a:rPr lang="nb-NO" sz="2000" dirty="0"/>
              <a:t>Publisert rapporteringsmateriale fra EBA – </a:t>
            </a:r>
            <a:br>
              <a:rPr lang="nb-NO" sz="2000" dirty="0"/>
            </a:br>
            <a:r>
              <a:rPr lang="nb-NO" sz="2000" dirty="0" smtClean="0"/>
              <a:t>Nyttig informasjon </a:t>
            </a:r>
            <a:r>
              <a:rPr lang="nb-NO" sz="2000" dirty="0"/>
              <a:t>i teknisk materiale: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dirty="0" smtClean="0"/>
              <a:t>Nyttig informasjon både for faglig og teknisk side:</a:t>
            </a:r>
          </a:p>
          <a:p>
            <a:r>
              <a:rPr lang="en-US" sz="2000" dirty="0"/>
              <a:t>DPM Dictionary </a:t>
            </a:r>
            <a:endParaRPr lang="en-US" sz="2000" dirty="0" smtClean="0"/>
          </a:p>
          <a:p>
            <a:pPr lvl="1"/>
            <a:r>
              <a:rPr lang="en-US" sz="1600" dirty="0" err="1"/>
              <a:t>Gir</a:t>
            </a:r>
            <a:r>
              <a:rPr lang="en-US" sz="1600" dirty="0"/>
              <a:t> </a:t>
            </a:r>
            <a:r>
              <a:rPr lang="en-US" sz="1600" dirty="0" err="1"/>
              <a:t>detaljert</a:t>
            </a:r>
            <a:r>
              <a:rPr lang="en-US" sz="1600" dirty="0"/>
              <a:t> </a:t>
            </a:r>
            <a:r>
              <a:rPr lang="en-US" sz="1600" dirty="0" err="1"/>
              <a:t>informasjon</a:t>
            </a:r>
            <a:r>
              <a:rPr lang="en-US" sz="1600" dirty="0"/>
              <a:t> om </a:t>
            </a:r>
            <a:r>
              <a:rPr lang="en-US" sz="1600" dirty="0" err="1" smtClean="0"/>
              <a:t>alle</a:t>
            </a:r>
            <a:r>
              <a:rPr lang="en-US" sz="1600" dirty="0"/>
              <a:t> </a:t>
            </a:r>
            <a:r>
              <a:rPr lang="en-US" sz="1600" dirty="0" err="1" smtClean="0"/>
              <a:t>dimensjoner</a:t>
            </a:r>
            <a:r>
              <a:rPr lang="en-US" sz="1600" dirty="0" smtClean="0"/>
              <a:t> og </a:t>
            </a:r>
            <a:r>
              <a:rPr lang="en-US" sz="1600" dirty="0" err="1" smtClean="0"/>
              <a:t>tilhørende</a:t>
            </a:r>
            <a:r>
              <a:rPr lang="en-US" sz="1600" dirty="0" smtClean="0"/>
              <a:t> </a:t>
            </a:r>
            <a:r>
              <a:rPr lang="en-US" sz="1600" dirty="0" err="1" smtClean="0"/>
              <a:t>lovlige</a:t>
            </a:r>
            <a:r>
              <a:rPr lang="en-US" sz="1600" dirty="0" smtClean="0"/>
              <a:t> </a:t>
            </a:r>
            <a:r>
              <a:rPr lang="en-US" sz="1600" dirty="0" err="1" smtClean="0"/>
              <a:t>verdier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F. </a:t>
            </a:r>
            <a:r>
              <a:rPr lang="en-US" sz="1600" dirty="0" err="1" smtClean="0"/>
              <a:t>eks</a:t>
            </a:r>
            <a:r>
              <a:rPr lang="en-US" sz="1600" dirty="0" smtClean="0"/>
              <a:t>: </a:t>
            </a:r>
            <a:r>
              <a:rPr lang="en-US" sz="1600" dirty="0" err="1" smtClean="0"/>
              <a:t>Dimensjon</a:t>
            </a:r>
            <a:r>
              <a:rPr lang="en-US" sz="1600" dirty="0" smtClean="0"/>
              <a:t> </a:t>
            </a:r>
            <a:r>
              <a:rPr lang="en-US" sz="1600" dirty="0" err="1" smtClean="0"/>
              <a:t>landkode</a:t>
            </a:r>
            <a:r>
              <a:rPr lang="en-US" sz="1600" dirty="0" smtClean="0"/>
              <a:t> (GA),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arket</a:t>
            </a:r>
            <a:r>
              <a:rPr lang="en-US" sz="1600" dirty="0" smtClean="0"/>
              <a:t> GA </a:t>
            </a:r>
            <a:r>
              <a:rPr lang="en-US" sz="1600" dirty="0" err="1" smtClean="0"/>
              <a:t>listes</a:t>
            </a:r>
            <a:r>
              <a:rPr lang="en-US" sz="1600" dirty="0" smtClean="0"/>
              <a:t> </a:t>
            </a:r>
            <a:r>
              <a:rPr lang="en-US" sz="1600" dirty="0" err="1" smtClean="0"/>
              <a:t>alle</a:t>
            </a:r>
            <a:r>
              <a:rPr lang="en-US" sz="1600" dirty="0" smtClean="0"/>
              <a:t> </a:t>
            </a:r>
            <a:r>
              <a:rPr lang="en-US" sz="1600" dirty="0" err="1" smtClean="0"/>
              <a:t>lovlige</a:t>
            </a:r>
            <a:r>
              <a:rPr lang="en-US" sz="1600" dirty="0" smtClean="0"/>
              <a:t> </a:t>
            </a:r>
            <a:r>
              <a:rPr lang="en-US" sz="1600" dirty="0" err="1" smtClean="0"/>
              <a:t>verdier</a:t>
            </a:r>
            <a:endParaRPr lang="en-US" sz="1600" dirty="0" smtClean="0"/>
          </a:p>
          <a:p>
            <a:pPr lvl="1"/>
            <a:r>
              <a:rPr lang="en-US" sz="1600" dirty="0" smtClean="0"/>
              <a:t>F. </a:t>
            </a:r>
            <a:r>
              <a:rPr lang="en-US" sz="1600" dirty="0" err="1" smtClean="0"/>
              <a:t>eks</a:t>
            </a:r>
            <a:r>
              <a:rPr lang="en-US" sz="1600" dirty="0" smtClean="0"/>
              <a:t> </a:t>
            </a:r>
            <a:r>
              <a:rPr lang="en-US" sz="1600" dirty="0" err="1" smtClean="0"/>
              <a:t>Dimensjon</a:t>
            </a:r>
            <a:r>
              <a:rPr lang="en-US" sz="1600" dirty="0" smtClean="0"/>
              <a:t> NACE (NC),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arket</a:t>
            </a:r>
            <a:r>
              <a:rPr lang="en-US" sz="1600" dirty="0" smtClean="0"/>
              <a:t> NC </a:t>
            </a:r>
            <a:r>
              <a:rPr lang="en-US" sz="1600" dirty="0" err="1"/>
              <a:t>listes</a:t>
            </a:r>
            <a:r>
              <a:rPr lang="en-US" sz="1600" dirty="0"/>
              <a:t> </a:t>
            </a:r>
            <a:r>
              <a:rPr lang="en-US" sz="1600" dirty="0" err="1"/>
              <a:t>alle</a:t>
            </a:r>
            <a:r>
              <a:rPr lang="en-US" sz="1600" dirty="0"/>
              <a:t> </a:t>
            </a:r>
            <a:r>
              <a:rPr lang="en-US" sz="1600" dirty="0" err="1"/>
              <a:t>lovlige</a:t>
            </a:r>
            <a:r>
              <a:rPr lang="en-US" sz="1600" dirty="0"/>
              <a:t> </a:t>
            </a:r>
            <a:r>
              <a:rPr lang="en-US" sz="1600" dirty="0" err="1" smtClean="0"/>
              <a:t>verdier</a:t>
            </a:r>
            <a:endParaRPr lang="en-US" sz="1600" dirty="0" smtClean="0"/>
          </a:p>
          <a:p>
            <a:pPr lvl="1"/>
            <a:endParaRPr lang="en-US" sz="1600" dirty="0"/>
          </a:p>
          <a:p>
            <a:r>
              <a:rPr lang="en-US" sz="2000" dirty="0" smtClean="0"/>
              <a:t>Annotated Templates</a:t>
            </a:r>
          </a:p>
          <a:p>
            <a:pPr lvl="1"/>
            <a:r>
              <a:rPr lang="nb-NO" sz="1600" dirty="0" smtClean="0"/>
              <a:t>Utgangspunktet </a:t>
            </a:r>
            <a:r>
              <a:rPr lang="nb-NO" sz="1600" dirty="0"/>
              <a:t>for «</a:t>
            </a:r>
            <a:r>
              <a:rPr lang="nb-NO" sz="1600" dirty="0" err="1"/>
              <a:t>annotated</a:t>
            </a:r>
            <a:r>
              <a:rPr lang="nb-NO" sz="1600" dirty="0"/>
              <a:t> </a:t>
            </a:r>
            <a:r>
              <a:rPr lang="nb-NO" sz="1600" dirty="0" err="1"/>
              <a:t>templates</a:t>
            </a:r>
            <a:r>
              <a:rPr lang="nb-NO" sz="1600" dirty="0"/>
              <a:t>» er skjemaene som er vedlegg til ITS (Business </a:t>
            </a:r>
            <a:r>
              <a:rPr lang="nb-NO" sz="1600" dirty="0" err="1"/>
              <a:t>templates</a:t>
            </a:r>
            <a:r>
              <a:rPr lang="nb-NO" sz="1600" dirty="0"/>
              <a:t>) </a:t>
            </a:r>
          </a:p>
          <a:p>
            <a:pPr lvl="1"/>
            <a:r>
              <a:rPr lang="nb-NO" sz="1600" dirty="0" smtClean="0"/>
              <a:t>«</a:t>
            </a:r>
            <a:r>
              <a:rPr lang="nb-NO" sz="1600" dirty="0" err="1"/>
              <a:t>Annotated</a:t>
            </a:r>
            <a:r>
              <a:rPr lang="nb-NO" sz="1600" dirty="0"/>
              <a:t> </a:t>
            </a:r>
            <a:r>
              <a:rPr lang="nb-NO" sz="1600" dirty="0" err="1"/>
              <a:t>templates</a:t>
            </a:r>
            <a:r>
              <a:rPr lang="nb-NO" sz="1600" dirty="0"/>
              <a:t>» er utviklet for å </a:t>
            </a:r>
            <a:r>
              <a:rPr lang="nb-NO" sz="1600" dirty="0" smtClean="0"/>
              <a:t>kunne se hvert </a:t>
            </a:r>
            <a:r>
              <a:rPr lang="nb-NO" sz="1600" dirty="0" err="1" smtClean="0"/>
              <a:t>datapoint</a:t>
            </a:r>
            <a:r>
              <a:rPr lang="nb-NO" sz="1600" dirty="0" smtClean="0"/>
              <a:t> i skjema-struktur</a:t>
            </a:r>
            <a:endParaRPr lang="nb-NO" sz="1600" dirty="0"/>
          </a:p>
          <a:p>
            <a:pPr lvl="1"/>
            <a:r>
              <a:rPr lang="nb-NO" sz="1600" dirty="0" smtClean="0"/>
              <a:t>Hver </a:t>
            </a:r>
            <a:r>
              <a:rPr lang="nb-NO" sz="1600" dirty="0"/>
              <a:t>celle i «</a:t>
            </a:r>
            <a:r>
              <a:rPr lang="nb-NO" sz="1600" dirty="0" err="1"/>
              <a:t>annotated</a:t>
            </a:r>
            <a:r>
              <a:rPr lang="nb-NO" sz="1600" dirty="0"/>
              <a:t> </a:t>
            </a:r>
            <a:r>
              <a:rPr lang="nb-NO" sz="1600" dirty="0" err="1"/>
              <a:t>templates</a:t>
            </a:r>
            <a:r>
              <a:rPr lang="nb-NO" sz="1600" dirty="0"/>
              <a:t>» korresponderer direkte med et </a:t>
            </a:r>
            <a:r>
              <a:rPr lang="nb-NO" sz="1600" dirty="0" err="1"/>
              <a:t>datapoint</a:t>
            </a:r>
            <a:r>
              <a:rPr lang="nb-NO" sz="1600" dirty="0"/>
              <a:t> i DPM </a:t>
            </a:r>
          </a:p>
          <a:p>
            <a:pPr lvl="1"/>
            <a:r>
              <a:rPr lang="nb-NO" sz="1600" dirty="0" smtClean="0"/>
              <a:t>Medfører </a:t>
            </a:r>
            <a:r>
              <a:rPr lang="nb-NO" sz="1600" dirty="0"/>
              <a:t>at enkelte skjemaer i «Business </a:t>
            </a:r>
            <a:r>
              <a:rPr lang="nb-NO" sz="1600" dirty="0" err="1"/>
              <a:t>templates</a:t>
            </a:r>
            <a:r>
              <a:rPr lang="nb-NO" sz="1600" dirty="0"/>
              <a:t>» er splittet opp i flere skjemaer (ark) i «</a:t>
            </a:r>
            <a:r>
              <a:rPr lang="nb-NO" sz="1600" dirty="0" err="1"/>
              <a:t>annotated</a:t>
            </a:r>
            <a:r>
              <a:rPr lang="nb-NO" sz="1600" dirty="0"/>
              <a:t> </a:t>
            </a:r>
            <a:r>
              <a:rPr lang="nb-NO" sz="1600" dirty="0" err="1"/>
              <a:t>templates</a:t>
            </a:r>
            <a:r>
              <a:rPr lang="nb-NO" sz="1600" dirty="0"/>
              <a:t>» </a:t>
            </a:r>
          </a:p>
          <a:p>
            <a:pPr marL="0" indent="0">
              <a:buNone/>
            </a:pPr>
            <a:endParaRPr lang="nb-NO" sz="16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90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 smtClean="0"/>
              <a:t>2. Nødvendig </a:t>
            </a:r>
            <a:r>
              <a:rPr lang="nb-NO" sz="2000" dirty="0"/>
              <a:t>informasjon for foretakene:</a:t>
            </a:r>
            <a:br>
              <a:rPr lang="nb-NO" sz="2000" dirty="0"/>
            </a:br>
            <a:r>
              <a:rPr lang="nb-NO" sz="2000" dirty="0" smtClean="0"/>
              <a:t>Rapportering fra Finanstilsynet til EBA</a:t>
            </a:r>
            <a:endParaRPr lang="nb-NO" sz="2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dirty="0" smtClean="0"/>
              <a:t>Regulert gjennom EBA </a:t>
            </a:r>
            <a:r>
              <a:rPr lang="nb-NO" sz="2000" dirty="0" err="1" smtClean="0"/>
              <a:t>Decision</a:t>
            </a:r>
            <a:r>
              <a:rPr lang="nb-NO" sz="2000" dirty="0" smtClean="0"/>
              <a:t> </a:t>
            </a:r>
          </a:p>
          <a:p>
            <a:r>
              <a:rPr lang="en-US" sz="2000" dirty="0" smtClean="0"/>
              <a:t>Decision </a:t>
            </a:r>
            <a:r>
              <a:rPr lang="en-US" sz="2000" dirty="0"/>
              <a:t>of the European Banking Authority on reporting by competent authorities to the </a:t>
            </a:r>
            <a:r>
              <a:rPr lang="en-US" sz="2000" dirty="0" smtClean="0"/>
              <a:t>EBA</a:t>
            </a:r>
          </a:p>
          <a:p>
            <a:endParaRPr lang="nb-NO" sz="2000" dirty="0" smtClean="0"/>
          </a:p>
          <a:p>
            <a:r>
              <a:rPr lang="nb-NO" sz="2000" dirty="0" smtClean="0"/>
              <a:t>Finanstilsynet videresender </a:t>
            </a:r>
            <a:r>
              <a:rPr lang="nb-NO" sz="2000" dirty="0"/>
              <a:t>kvalitetssikrede data til </a:t>
            </a:r>
            <a:r>
              <a:rPr lang="nb-NO" sz="2000" dirty="0" smtClean="0"/>
              <a:t>EBA </a:t>
            </a:r>
            <a:r>
              <a:rPr lang="nb-NO" sz="2000" dirty="0"/>
              <a:t>(korte frister) </a:t>
            </a:r>
            <a:endParaRPr lang="nb-NO" sz="2000" dirty="0" smtClean="0"/>
          </a:p>
          <a:p>
            <a:pPr lvl="1"/>
            <a:r>
              <a:rPr lang="nb-NO" sz="1600" dirty="0" smtClean="0"/>
              <a:t>Fra 2019 planlegges det rapportering av alle kredittinstitusjoner til EBA</a:t>
            </a:r>
          </a:p>
          <a:p>
            <a:endParaRPr lang="nb-NO" sz="2000" dirty="0"/>
          </a:p>
          <a:p>
            <a:r>
              <a:rPr lang="nb-NO" sz="2000" dirty="0" smtClean="0"/>
              <a:t>EBA </a:t>
            </a:r>
            <a:r>
              <a:rPr lang="nb-NO" sz="2000" dirty="0" err="1" smtClean="0"/>
              <a:t>kvalitetssikrer</a:t>
            </a:r>
            <a:r>
              <a:rPr lang="nb-NO" sz="2000" dirty="0" smtClean="0"/>
              <a:t> også de videresendte dataene</a:t>
            </a:r>
          </a:p>
          <a:p>
            <a:pPr lvl="1"/>
            <a:r>
              <a:rPr lang="nb-NO" sz="2000" dirty="0" smtClean="0"/>
              <a:t>kan medføre at foretak må sende inn korrigert rapport til Finanstilsynet  basert på tilbakemeldinger fra EBA til Finanstilsynet</a:t>
            </a:r>
          </a:p>
          <a:p>
            <a:endParaRPr lang="nb-NO" sz="20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74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8950" y="488950"/>
            <a:ext cx="7920434" cy="1143000"/>
          </a:xfrm>
        </p:spPr>
        <p:txBody>
          <a:bodyPr/>
          <a:lstStyle/>
          <a:p>
            <a:r>
              <a:rPr lang="nb-NO" sz="2400" dirty="0" smtClean="0"/>
              <a:t>3. Finanstilsynets </a:t>
            </a:r>
            <a:r>
              <a:rPr lang="nb-NO" sz="2400" dirty="0"/>
              <a:t>løsning:</a:t>
            </a:r>
            <a:br>
              <a:rPr lang="nb-NO" sz="2400" dirty="0"/>
            </a:br>
            <a:r>
              <a:rPr lang="nb-NO" sz="2000" dirty="0" smtClean="0">
                <a:solidFill>
                  <a:schemeClr val="tx1"/>
                </a:solidFill>
              </a:rPr>
              <a:t>Skisse over Finanstilsynet CRD IV/CRD IV-løsning: datamottak, kontroller og analyseløsninger</a:t>
            </a:r>
            <a:endParaRPr lang="nb-NO" sz="2000" dirty="0">
              <a:solidFill>
                <a:schemeClr val="tx1"/>
              </a:solidFill>
            </a:endParaRP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504" y="1844824"/>
            <a:ext cx="9177338" cy="3970711"/>
          </a:xfrm>
          <a:prstGeom prst="rect">
            <a:avLst/>
          </a:prstGeom>
        </p:spPr>
      </p:pic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34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72480" y="274638"/>
            <a:ext cx="9361040" cy="1143000"/>
          </a:xfrm>
        </p:spPr>
        <p:txBody>
          <a:bodyPr>
            <a:normAutofit/>
          </a:bodyPr>
          <a:lstStyle/>
          <a:p>
            <a:r>
              <a:rPr lang="nb-NO" sz="2400" dirty="0" smtClean="0"/>
              <a:t>3. Finanstilsynets løsning - Datainngang </a:t>
            </a:r>
            <a:r>
              <a:rPr lang="nb-NO" sz="2400" dirty="0"/>
              <a:t>og </a:t>
            </a:r>
            <a:r>
              <a:rPr lang="nb-NO" sz="2400" dirty="0" smtClean="0"/>
              <a:t>kontroller</a:t>
            </a:r>
            <a:br>
              <a:rPr lang="nb-NO" sz="2400" dirty="0" smtClean="0"/>
            </a:br>
            <a:r>
              <a:rPr lang="nb-NO" sz="2400" dirty="0" smtClean="0">
                <a:solidFill>
                  <a:schemeClr val="tx1"/>
                </a:solidFill>
              </a:rPr>
              <a:t>Kontroll av CRD IV innrapporteringer</a:t>
            </a:r>
            <a:endParaRPr lang="nb-NO" sz="2400" dirty="0">
              <a:solidFill>
                <a:schemeClr val="tx1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16463" y="2423728"/>
            <a:ext cx="1326147" cy="2808312"/>
          </a:xfrm>
          <a:prstGeom prst="rect">
            <a:avLst/>
          </a:prstGeom>
          <a:ln>
            <a:solidFill>
              <a:srgbClr val="00CCB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45711" rIns="0" bIns="45711" rtlCol="0" anchor="t"/>
          <a:lstStyle/>
          <a:p>
            <a:pPr algn="ctr"/>
            <a:r>
              <a:rPr lang="nb-NO" sz="1400" b="1" dirty="0" smtClean="0"/>
              <a:t>Altinn</a:t>
            </a:r>
          </a:p>
          <a:p>
            <a:pPr algn="ctr"/>
            <a:endParaRPr lang="nb-NO" sz="1400" dirty="0"/>
          </a:p>
          <a:p>
            <a:pPr marL="82550" indent="-82550">
              <a:buFontTx/>
              <a:buChar char="-"/>
            </a:pPr>
            <a:r>
              <a:rPr lang="nb-NO" sz="1200" dirty="0" smtClean="0"/>
              <a:t>Skjemakontroll (ikke vedlegget)</a:t>
            </a:r>
          </a:p>
        </p:txBody>
      </p:sp>
      <p:sp>
        <p:nvSpPr>
          <p:cNvPr id="4" name="Rektangel 3"/>
          <p:cNvSpPr/>
          <p:nvPr/>
        </p:nvSpPr>
        <p:spPr>
          <a:xfrm>
            <a:off x="1754645" y="2492896"/>
            <a:ext cx="1404156" cy="2808312"/>
          </a:xfrm>
          <a:prstGeom prst="rect">
            <a:avLst/>
          </a:prstGeom>
          <a:ln>
            <a:solidFill>
              <a:srgbClr val="00CCB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45711" rIns="0" bIns="45711" rtlCol="0" anchor="t"/>
          <a:lstStyle/>
          <a:p>
            <a:pPr algn="ctr"/>
            <a:r>
              <a:rPr lang="nb-NO" sz="1400" b="1" dirty="0" smtClean="0"/>
              <a:t>Altinn</a:t>
            </a:r>
          </a:p>
          <a:p>
            <a:pPr algn="ctr"/>
            <a:r>
              <a:rPr lang="nb-NO" sz="1400" b="1" dirty="0" smtClean="0"/>
              <a:t>Mottaks-kontroll</a:t>
            </a:r>
          </a:p>
          <a:p>
            <a:pPr algn="ctr"/>
            <a:endParaRPr lang="nb-NO" sz="1400" dirty="0"/>
          </a:p>
          <a:p>
            <a:pPr marL="82550" indent="-82550">
              <a:buFontTx/>
              <a:buChar char="-"/>
            </a:pPr>
            <a:r>
              <a:rPr lang="nb-NO" sz="1200" dirty="0" smtClean="0"/>
              <a:t>Altinn-skjema metadatakontroll</a:t>
            </a:r>
          </a:p>
        </p:txBody>
      </p:sp>
      <p:sp>
        <p:nvSpPr>
          <p:cNvPr id="6" name="Rektangel 5"/>
          <p:cNvSpPr/>
          <p:nvPr/>
        </p:nvSpPr>
        <p:spPr>
          <a:xfrm>
            <a:off x="3470835" y="2564904"/>
            <a:ext cx="1404156" cy="1656184"/>
          </a:xfrm>
          <a:prstGeom prst="rect">
            <a:avLst/>
          </a:prstGeom>
          <a:ln>
            <a:solidFill>
              <a:srgbClr val="00CCB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45711" rIns="0" bIns="45711" rtlCol="0" anchor="t"/>
          <a:lstStyle/>
          <a:p>
            <a:pPr algn="ctr"/>
            <a:r>
              <a:rPr lang="nb-NO" sz="1400" b="1" dirty="0" smtClean="0"/>
              <a:t>XBRL</a:t>
            </a:r>
          </a:p>
          <a:p>
            <a:pPr algn="ctr"/>
            <a:r>
              <a:rPr lang="nb-NO" sz="1400" b="1" dirty="0" smtClean="0"/>
              <a:t>Op. kontroll</a:t>
            </a:r>
          </a:p>
          <a:p>
            <a:pPr marL="82550" indent="-82550">
              <a:buFontTx/>
              <a:buChar char="-"/>
            </a:pPr>
            <a:r>
              <a:rPr lang="nb-NO" sz="1200" dirty="0" smtClean="0"/>
              <a:t>Operasjonell kontroll av XBRL-vedlegget</a:t>
            </a:r>
          </a:p>
          <a:p>
            <a:pPr marL="82550" indent="-82550">
              <a:buFontTx/>
              <a:buChar char="-"/>
            </a:pPr>
            <a:endParaRPr lang="nb-NO" sz="1200" dirty="0" smtClean="0"/>
          </a:p>
          <a:p>
            <a:pPr marL="82550" indent="-82550">
              <a:buFontTx/>
              <a:buChar char="-"/>
            </a:pPr>
            <a:r>
              <a:rPr lang="nb-NO" sz="1200" dirty="0" smtClean="0"/>
              <a:t>Filing </a:t>
            </a:r>
            <a:r>
              <a:rPr lang="nb-NO" sz="1200" dirty="0" err="1" smtClean="0"/>
              <a:t>rules</a:t>
            </a:r>
            <a:endParaRPr lang="nb-NO" sz="1200" dirty="0" smtClean="0"/>
          </a:p>
        </p:txBody>
      </p:sp>
      <p:sp>
        <p:nvSpPr>
          <p:cNvPr id="7" name="Rektangel 6"/>
          <p:cNvSpPr/>
          <p:nvPr/>
        </p:nvSpPr>
        <p:spPr>
          <a:xfrm>
            <a:off x="5823456" y="2487935"/>
            <a:ext cx="1469804" cy="2808312"/>
          </a:xfrm>
          <a:prstGeom prst="rect">
            <a:avLst/>
          </a:prstGeom>
          <a:ln>
            <a:solidFill>
              <a:srgbClr val="00CCB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45711" rIns="0" bIns="45711" rtlCol="0" anchor="t"/>
          <a:lstStyle/>
          <a:p>
            <a:pPr algn="ctr"/>
            <a:r>
              <a:rPr lang="nb-NO" sz="1400" b="1" dirty="0" smtClean="0"/>
              <a:t>XBRL</a:t>
            </a:r>
          </a:p>
          <a:p>
            <a:pPr algn="ctr"/>
            <a:r>
              <a:rPr lang="nb-NO" sz="1400" b="1" dirty="0" smtClean="0"/>
              <a:t>Validering</a:t>
            </a:r>
          </a:p>
          <a:p>
            <a:pPr algn="ctr"/>
            <a:endParaRPr lang="nb-NO" sz="1400" dirty="0"/>
          </a:p>
          <a:p>
            <a:pPr marL="82550" indent="-82550">
              <a:buFontTx/>
              <a:buChar char="-"/>
            </a:pPr>
            <a:r>
              <a:rPr lang="nb-NO" sz="1200" dirty="0" smtClean="0"/>
              <a:t>XBRL validering</a:t>
            </a:r>
          </a:p>
          <a:p>
            <a:pPr marL="82550" indent="-82550">
              <a:buFontTx/>
              <a:buChar char="-"/>
            </a:pPr>
            <a:endParaRPr lang="nb-NO" sz="1200" dirty="0" smtClean="0"/>
          </a:p>
          <a:p>
            <a:pPr marL="82550" indent="-82550">
              <a:buFontTx/>
              <a:buChar char="-"/>
            </a:pPr>
            <a:r>
              <a:rPr lang="nb-NO" sz="1200" dirty="0" err="1" smtClean="0"/>
              <a:t>Formula</a:t>
            </a:r>
            <a:r>
              <a:rPr lang="nb-NO" sz="1200" dirty="0" smtClean="0"/>
              <a:t> validering</a:t>
            </a:r>
          </a:p>
          <a:p>
            <a:pPr marL="539750" lvl="1" indent="-82550">
              <a:buFontTx/>
              <a:buChar char="-"/>
            </a:pPr>
            <a:endParaRPr lang="nb-NO" sz="1200" dirty="0" smtClean="0"/>
          </a:p>
        </p:txBody>
      </p:sp>
      <p:sp>
        <p:nvSpPr>
          <p:cNvPr id="8" name="Rektangel 7"/>
          <p:cNvSpPr/>
          <p:nvPr/>
        </p:nvSpPr>
        <p:spPr>
          <a:xfrm>
            <a:off x="5109017" y="2487934"/>
            <a:ext cx="468052" cy="1409117"/>
          </a:xfrm>
          <a:prstGeom prst="rect">
            <a:avLst/>
          </a:prstGeom>
          <a:ln>
            <a:solidFill>
              <a:srgbClr val="00CCB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lIns="36000" tIns="45711" rIns="0" bIns="45711" rtlCol="0" anchor="ctr"/>
          <a:lstStyle/>
          <a:p>
            <a:pPr algn="ctr"/>
            <a:r>
              <a:rPr lang="nb-NO" sz="1400" dirty="0" smtClean="0"/>
              <a:t>Konvertering/DB</a:t>
            </a:r>
            <a:endParaRPr lang="nb-NO" sz="1200" dirty="0" smtClean="0"/>
          </a:p>
        </p:txBody>
      </p:sp>
      <p:sp>
        <p:nvSpPr>
          <p:cNvPr id="9" name="Rektangel 8"/>
          <p:cNvSpPr/>
          <p:nvPr/>
        </p:nvSpPr>
        <p:spPr>
          <a:xfrm>
            <a:off x="1754645" y="5796481"/>
            <a:ext cx="5538615" cy="512839"/>
          </a:xfrm>
          <a:prstGeom prst="rect">
            <a:avLst/>
          </a:prstGeom>
          <a:ln>
            <a:solidFill>
              <a:srgbClr val="00CCB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45711" rIns="0" bIns="45711" rtlCol="0" anchor="t"/>
          <a:lstStyle/>
          <a:p>
            <a:pPr algn="ctr"/>
            <a:r>
              <a:rPr lang="nb-NO" sz="1400" dirty="0" smtClean="0"/>
              <a:t>Automatisk varsling </a:t>
            </a:r>
          </a:p>
          <a:p>
            <a:pPr algn="ctr"/>
            <a:r>
              <a:rPr lang="nb-NO" sz="1200" dirty="0" smtClean="0"/>
              <a:t>(e-post til kontaktpersoner)</a:t>
            </a:r>
          </a:p>
        </p:txBody>
      </p:sp>
      <p:sp>
        <p:nvSpPr>
          <p:cNvPr id="10" name="Rektangel 9"/>
          <p:cNvSpPr/>
          <p:nvPr/>
        </p:nvSpPr>
        <p:spPr>
          <a:xfrm>
            <a:off x="7940896" y="2487935"/>
            <a:ext cx="1469804" cy="2808312"/>
          </a:xfrm>
          <a:prstGeom prst="rect">
            <a:avLst/>
          </a:prstGeom>
          <a:ln>
            <a:solidFill>
              <a:srgbClr val="00CCB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45711" rIns="0" bIns="45711" rtlCol="0" anchor="t"/>
          <a:lstStyle/>
          <a:p>
            <a:pPr algn="ctr"/>
            <a:r>
              <a:rPr lang="nb-NO" sz="1400" b="1" dirty="0" smtClean="0"/>
              <a:t>Innholds-kontroll</a:t>
            </a:r>
          </a:p>
          <a:p>
            <a:pPr algn="ctr"/>
            <a:endParaRPr lang="nb-NO" sz="1400" dirty="0"/>
          </a:p>
          <a:p>
            <a:pPr marL="82550" indent="-82550">
              <a:buFontTx/>
              <a:buChar char="-"/>
            </a:pPr>
            <a:r>
              <a:rPr lang="nb-NO" sz="1200" dirty="0" smtClean="0"/>
              <a:t>Ytterligere kvalitetssikring/</a:t>
            </a:r>
          </a:p>
          <a:p>
            <a:r>
              <a:rPr lang="nb-NO" sz="1200" dirty="0" smtClean="0"/>
              <a:t>  Innholdskontroll</a:t>
            </a:r>
            <a:br>
              <a:rPr lang="nb-NO" sz="1200" dirty="0" smtClean="0"/>
            </a:br>
            <a:endParaRPr lang="nb-NO" sz="1200" dirty="0" smtClean="0"/>
          </a:p>
          <a:p>
            <a:r>
              <a:rPr lang="nb-NO" sz="1200" dirty="0" smtClean="0"/>
              <a:t>(basert på database/ </a:t>
            </a:r>
          </a:p>
          <a:p>
            <a:r>
              <a:rPr lang="nb-NO" sz="1200" dirty="0" smtClean="0"/>
              <a:t>Datavarehus-gjennomgang av ferdige kontroll-rapporter)</a:t>
            </a:r>
          </a:p>
        </p:txBody>
      </p:sp>
      <p:sp>
        <p:nvSpPr>
          <p:cNvPr id="11" name="Rektangel 10"/>
          <p:cNvSpPr/>
          <p:nvPr/>
        </p:nvSpPr>
        <p:spPr>
          <a:xfrm>
            <a:off x="7940896" y="5791520"/>
            <a:ext cx="1469804" cy="512839"/>
          </a:xfrm>
          <a:prstGeom prst="rect">
            <a:avLst/>
          </a:prstGeom>
          <a:ln>
            <a:solidFill>
              <a:srgbClr val="00CCB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45711" rIns="0" bIns="45711" rtlCol="0" anchor="ctr"/>
          <a:lstStyle/>
          <a:p>
            <a:pPr algn="ctr"/>
            <a:r>
              <a:rPr lang="nb-NO" sz="1400" dirty="0" smtClean="0"/>
              <a:t>Manuell varsling</a:t>
            </a:r>
          </a:p>
        </p:txBody>
      </p:sp>
      <p:sp>
        <p:nvSpPr>
          <p:cNvPr id="12" name="Pil høyre 11"/>
          <p:cNvSpPr/>
          <p:nvPr/>
        </p:nvSpPr>
        <p:spPr>
          <a:xfrm rot="5400000">
            <a:off x="2422969" y="5358093"/>
            <a:ext cx="288032" cy="376543"/>
          </a:xfrm>
          <a:prstGeom prst="right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45711" rIns="91425" bIns="45711" spcCol="0" rtlCol="0" anchor="ctr"/>
          <a:lstStyle/>
          <a:p>
            <a:pPr algn="ctr"/>
            <a:endParaRPr lang="nb-NO"/>
          </a:p>
        </p:txBody>
      </p:sp>
      <p:sp>
        <p:nvSpPr>
          <p:cNvPr id="13" name="Pil høyre 12"/>
          <p:cNvSpPr/>
          <p:nvPr/>
        </p:nvSpPr>
        <p:spPr>
          <a:xfrm rot="5400000">
            <a:off x="4028897" y="5358093"/>
            <a:ext cx="288032" cy="376543"/>
          </a:xfrm>
          <a:prstGeom prst="right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45711" rIns="91425" bIns="45711" spcCol="0" rtlCol="0" anchor="ctr"/>
          <a:lstStyle/>
          <a:p>
            <a:pPr algn="ctr"/>
            <a:endParaRPr lang="nb-NO"/>
          </a:p>
        </p:txBody>
      </p:sp>
      <p:sp>
        <p:nvSpPr>
          <p:cNvPr id="14" name="Pil høyre 13"/>
          <p:cNvSpPr/>
          <p:nvPr/>
        </p:nvSpPr>
        <p:spPr>
          <a:xfrm rot="5400000">
            <a:off x="6414342" y="5358092"/>
            <a:ext cx="288032" cy="376543"/>
          </a:xfrm>
          <a:prstGeom prst="right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45711" rIns="91425" bIns="45711" spcCol="0" rtlCol="0" anchor="ctr"/>
          <a:lstStyle/>
          <a:p>
            <a:pPr algn="ctr"/>
            <a:endParaRPr lang="nb-NO"/>
          </a:p>
        </p:txBody>
      </p:sp>
      <p:sp>
        <p:nvSpPr>
          <p:cNvPr id="15" name="Pil høyre 14"/>
          <p:cNvSpPr/>
          <p:nvPr/>
        </p:nvSpPr>
        <p:spPr>
          <a:xfrm rot="5400000">
            <a:off x="8611515" y="5360905"/>
            <a:ext cx="288032" cy="376543"/>
          </a:xfrm>
          <a:prstGeom prst="right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45711" rIns="91425" bIns="45711" spcCol="0" rtlCol="0" anchor="ctr"/>
          <a:lstStyle/>
          <a:p>
            <a:pPr algn="ctr"/>
            <a:endParaRPr lang="nb-NO"/>
          </a:p>
        </p:txBody>
      </p:sp>
      <p:sp>
        <p:nvSpPr>
          <p:cNvPr id="16" name="Rektangel 15"/>
          <p:cNvSpPr/>
          <p:nvPr/>
        </p:nvSpPr>
        <p:spPr>
          <a:xfrm>
            <a:off x="194471" y="3573016"/>
            <a:ext cx="1170130" cy="864096"/>
          </a:xfrm>
          <a:prstGeom prst="rect">
            <a:avLst/>
          </a:prstGeom>
          <a:ln>
            <a:solidFill>
              <a:srgbClr val="00CCB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45711" rIns="0" bIns="45711" rtlCol="0" anchor="t"/>
          <a:lstStyle/>
          <a:p>
            <a:pPr algn="ctr"/>
            <a:r>
              <a:rPr lang="nb-NO" sz="1000" dirty="0" smtClean="0"/>
              <a:t>Kontroll av vedlegg</a:t>
            </a:r>
          </a:p>
          <a:p>
            <a:pPr algn="ctr"/>
            <a:r>
              <a:rPr lang="nb-NO" sz="1000" dirty="0" smtClean="0"/>
              <a:t>CRD IV</a:t>
            </a:r>
          </a:p>
          <a:p>
            <a:pPr algn="ctr"/>
            <a:endParaRPr lang="nb-NO" sz="1000" dirty="0"/>
          </a:p>
          <a:p>
            <a:pPr marL="82550" indent="-82550">
              <a:buFontTx/>
              <a:buChar char="-"/>
            </a:pPr>
            <a:r>
              <a:rPr lang="nb-NO" sz="1000" dirty="0" smtClean="0"/>
              <a:t>XBRL-fil eller </a:t>
            </a:r>
            <a:r>
              <a:rPr lang="nb-NO" sz="1000" dirty="0" err="1" smtClean="0"/>
              <a:t>Zip</a:t>
            </a:r>
            <a:r>
              <a:rPr lang="nb-NO" sz="1000" dirty="0" smtClean="0"/>
              <a:t>-fil </a:t>
            </a:r>
            <a:endParaRPr lang="nb-NO" sz="1000" dirty="0"/>
          </a:p>
        </p:txBody>
      </p:sp>
      <p:sp>
        <p:nvSpPr>
          <p:cNvPr id="17" name="Plassholder for bunntekst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77AFD4-AC69-4CF1-B53A-8478775FB284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19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8504" y="332656"/>
            <a:ext cx="7704410" cy="1143000"/>
          </a:xfrm>
        </p:spPr>
        <p:txBody>
          <a:bodyPr/>
          <a:lstStyle/>
          <a:p>
            <a:r>
              <a:rPr lang="nb-NO" sz="2000" dirty="0" smtClean="0"/>
              <a:t>3. Finanstilsynets </a:t>
            </a:r>
            <a:r>
              <a:rPr lang="nb-NO" sz="2000" dirty="0"/>
              <a:t>løsning - Datainngang og kontroller</a:t>
            </a:r>
            <a:r>
              <a:rPr lang="nb-NO" sz="2000" dirty="0">
                <a:solidFill>
                  <a:schemeClr val="tx1"/>
                </a:solidFill>
              </a:rPr>
              <a:t/>
            </a:r>
            <a:br>
              <a:rPr lang="nb-NO" sz="2000" dirty="0">
                <a:solidFill>
                  <a:schemeClr val="tx1"/>
                </a:solidFill>
              </a:rPr>
            </a:br>
            <a:r>
              <a:rPr lang="nb-NO" sz="2400" dirty="0">
                <a:solidFill>
                  <a:schemeClr val="tx1"/>
                </a:solidFill>
              </a:rPr>
              <a:t>Kontroll av </a:t>
            </a:r>
            <a:r>
              <a:rPr lang="nb-NO" sz="2400" dirty="0" smtClean="0">
                <a:solidFill>
                  <a:schemeClr val="tx1"/>
                </a:solidFill>
              </a:rPr>
              <a:t>CRD IV </a:t>
            </a:r>
            <a:r>
              <a:rPr lang="nb-NO" sz="2400" dirty="0">
                <a:solidFill>
                  <a:schemeClr val="tx1"/>
                </a:solidFill>
              </a:rPr>
              <a:t>innrapporteringer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b="1" dirty="0" err="1"/>
              <a:t>Altinn</a:t>
            </a:r>
            <a:endParaRPr lang="nb-NO" sz="2000" dirty="0"/>
          </a:p>
          <a:p>
            <a:pPr lvl="0"/>
            <a:r>
              <a:rPr lang="nb-NO" sz="1800" dirty="0"/>
              <a:t>Nasjonal </a:t>
            </a:r>
            <a:r>
              <a:rPr lang="nb-NO" sz="1800" dirty="0" smtClean="0"/>
              <a:t>felles portal </a:t>
            </a:r>
            <a:r>
              <a:rPr lang="nb-NO" sz="1800" dirty="0"/>
              <a:t>for innrapportering til offentlige myndigheter. Benyttes for CRD-IV/SII som «konvolutt» til rapporteringen som ligger i </a:t>
            </a:r>
            <a:r>
              <a:rPr lang="nb-NO" sz="1800" dirty="0" smtClean="0"/>
              <a:t>vedlegg</a:t>
            </a:r>
          </a:p>
          <a:p>
            <a:pPr lvl="0"/>
            <a:endParaRPr lang="nb-NO" sz="1800" dirty="0"/>
          </a:p>
          <a:p>
            <a:pPr lvl="0"/>
            <a:r>
              <a:rPr lang="nb-NO" sz="1800" dirty="0" smtClean="0"/>
              <a:t>Sikkerhet, som autentisering </a:t>
            </a:r>
            <a:r>
              <a:rPr lang="nb-NO" sz="1800" dirty="0"/>
              <a:t>og kryptering er en del av </a:t>
            </a:r>
            <a:r>
              <a:rPr lang="nb-NO" sz="1800" dirty="0" err="1" smtClean="0"/>
              <a:t>Altinn</a:t>
            </a:r>
            <a:r>
              <a:rPr lang="nb-NO" sz="1800" dirty="0" smtClean="0"/>
              <a:t>-løsningen</a:t>
            </a:r>
          </a:p>
          <a:p>
            <a:pPr lvl="0"/>
            <a:endParaRPr lang="nb-NO" sz="1800" dirty="0"/>
          </a:p>
          <a:p>
            <a:pPr lvl="0"/>
            <a:r>
              <a:rPr lang="nb-NO" sz="1800" dirty="0"/>
              <a:t>Vedlegg </a:t>
            </a:r>
            <a:r>
              <a:rPr lang="nb-NO" sz="1800" dirty="0" smtClean="0"/>
              <a:t>for CRD IV-rapportering : XBRL eller ZIP (fil &gt; 10 MB, se filing </a:t>
            </a:r>
            <a:r>
              <a:rPr lang="nb-NO" sz="1800" dirty="0" err="1" smtClean="0"/>
              <a:t>rules</a:t>
            </a:r>
            <a:r>
              <a:rPr lang="nb-NO" sz="1800" dirty="0" smtClean="0"/>
              <a:t> )</a:t>
            </a:r>
            <a:endParaRPr lang="nb-NO" sz="1800" dirty="0"/>
          </a:p>
          <a:p>
            <a:pPr marL="0" indent="0">
              <a:buNone/>
            </a:pPr>
            <a:endParaRPr lang="nb-NO" sz="2000" b="1" dirty="0" smtClean="0"/>
          </a:p>
          <a:p>
            <a:pPr marL="0" indent="0">
              <a:buNone/>
            </a:pPr>
            <a:r>
              <a:rPr lang="nb-NO" sz="2000" b="1" dirty="0" smtClean="0"/>
              <a:t>FT </a:t>
            </a:r>
            <a:r>
              <a:rPr lang="nb-NO" sz="2000" b="1" dirty="0"/>
              <a:t>standard </a:t>
            </a:r>
            <a:r>
              <a:rPr lang="nb-NO" sz="2000" b="1" dirty="0" err="1"/>
              <a:t>Altinn</a:t>
            </a:r>
            <a:r>
              <a:rPr lang="nb-NO" sz="2000" b="1" dirty="0"/>
              <a:t>-mottak</a:t>
            </a:r>
            <a:endParaRPr lang="nb-NO" sz="2000" dirty="0"/>
          </a:p>
          <a:p>
            <a:pPr lvl="0"/>
            <a:r>
              <a:rPr lang="nb-NO" sz="1800" dirty="0"/>
              <a:t>Standard komponent hos Finanstilsynet som håndterer mottak, kontroll, lagring og loggføring av alle </a:t>
            </a:r>
            <a:r>
              <a:rPr lang="nb-NO" sz="1800" dirty="0" smtClean="0"/>
              <a:t>innrapporteringer til Finanstilsynet.</a:t>
            </a:r>
          </a:p>
          <a:p>
            <a:pPr marL="0" lvl="0" indent="0">
              <a:buNone/>
            </a:pPr>
            <a:r>
              <a:rPr lang="nb-NO" sz="1800" dirty="0" smtClean="0"/>
              <a:t> </a:t>
            </a:r>
          </a:p>
          <a:p>
            <a:pPr lvl="0"/>
            <a:r>
              <a:rPr lang="nb-NO" sz="1800" dirty="0" smtClean="0"/>
              <a:t>Mottak </a:t>
            </a:r>
            <a:r>
              <a:rPr lang="nb-NO" sz="1800" dirty="0"/>
              <a:t>øyeblikkelig etter innsending i </a:t>
            </a:r>
            <a:r>
              <a:rPr lang="nb-NO" sz="1800" dirty="0" err="1" smtClean="0"/>
              <a:t>Altinn</a:t>
            </a:r>
            <a:endParaRPr lang="nb-NO" sz="1800" dirty="0"/>
          </a:p>
          <a:p>
            <a:endParaRPr lang="nb-NO" sz="20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82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8504" y="260648"/>
            <a:ext cx="7920880" cy="936104"/>
          </a:xfrm>
        </p:spPr>
        <p:txBody>
          <a:bodyPr/>
          <a:lstStyle/>
          <a:p>
            <a:r>
              <a:rPr lang="nb-NO" sz="2000" dirty="0" smtClean="0"/>
              <a:t>3. Finanstilsynets </a:t>
            </a:r>
            <a:r>
              <a:rPr lang="nb-NO" sz="2000" dirty="0"/>
              <a:t>løsning - Datainngang og </a:t>
            </a:r>
            <a:r>
              <a:rPr lang="nb-NO" sz="2000" dirty="0" smtClean="0"/>
              <a:t>kontroller</a:t>
            </a:r>
            <a:r>
              <a:rPr lang="nb-NO" sz="2000" dirty="0">
                <a:solidFill>
                  <a:schemeClr val="tx1"/>
                </a:solidFill>
              </a:rPr>
              <a:t/>
            </a:r>
            <a:br>
              <a:rPr lang="nb-NO" sz="2000" dirty="0">
                <a:solidFill>
                  <a:schemeClr val="tx1"/>
                </a:solidFill>
              </a:rPr>
            </a:br>
            <a:r>
              <a:rPr lang="nb-NO" sz="2400" dirty="0">
                <a:solidFill>
                  <a:schemeClr val="tx1"/>
                </a:solidFill>
              </a:rPr>
              <a:t>Kontroll av </a:t>
            </a:r>
            <a:r>
              <a:rPr lang="nb-NO" sz="2400" dirty="0" smtClean="0">
                <a:solidFill>
                  <a:schemeClr val="tx1"/>
                </a:solidFill>
              </a:rPr>
              <a:t>CRD IV </a:t>
            </a:r>
            <a:r>
              <a:rPr lang="nb-NO" sz="2400" dirty="0">
                <a:solidFill>
                  <a:schemeClr val="tx1"/>
                </a:solidFill>
              </a:rPr>
              <a:t>innrapporteringer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8950" y="1268761"/>
            <a:ext cx="9177338" cy="4885978"/>
          </a:xfrm>
        </p:spPr>
        <p:txBody>
          <a:bodyPr/>
          <a:lstStyle/>
          <a:p>
            <a:pPr marL="0" indent="0">
              <a:buNone/>
            </a:pPr>
            <a:r>
              <a:rPr lang="nb-NO" sz="2000" b="1" dirty="0"/>
              <a:t>Operasjonelle </a:t>
            </a:r>
            <a:r>
              <a:rPr lang="nb-NO" sz="2000" b="1" dirty="0" smtClean="0"/>
              <a:t>kontroller </a:t>
            </a:r>
            <a:r>
              <a:rPr lang="nb-NO" sz="2000" b="1" dirty="0"/>
              <a:t>XBRL-filer </a:t>
            </a:r>
            <a:endParaRPr lang="nb-NO" sz="2000" b="1" dirty="0" smtClean="0"/>
          </a:p>
          <a:p>
            <a:r>
              <a:rPr lang="nb-NO" sz="1600" dirty="0" smtClean="0"/>
              <a:t>Prosesser </a:t>
            </a:r>
            <a:r>
              <a:rPr lang="nb-NO" sz="1600" dirty="0"/>
              <a:t>hvor det utføres operasjonelle kontrollerer av metadata på </a:t>
            </a:r>
            <a:r>
              <a:rPr lang="nb-NO" sz="1600" dirty="0" smtClean="0"/>
              <a:t>innrapporteringer</a:t>
            </a:r>
          </a:p>
          <a:p>
            <a:endParaRPr lang="nb-NO" sz="1600" dirty="0" smtClean="0"/>
          </a:p>
          <a:p>
            <a:pPr lvl="0"/>
            <a:r>
              <a:rPr lang="nb-NO" sz="1600" dirty="0" err="1" smtClean="0"/>
              <a:t>Organisasjonsnr</a:t>
            </a:r>
            <a:r>
              <a:rPr lang="nb-NO" sz="1600" dirty="0"/>
              <a:t>, versjoner, periode, konsolideringsnivå </a:t>
            </a:r>
            <a:r>
              <a:rPr lang="nb-NO" sz="1600" dirty="0" err="1"/>
              <a:t>etc</a:t>
            </a:r>
            <a:r>
              <a:rPr lang="nb-NO" sz="1600" dirty="0"/>
              <a:t> kontrolleres. </a:t>
            </a:r>
            <a:endParaRPr lang="nb-NO" sz="1600" dirty="0" smtClean="0"/>
          </a:p>
          <a:p>
            <a:pPr lvl="0"/>
            <a:endParaRPr lang="nb-NO" sz="1600" dirty="0" smtClean="0"/>
          </a:p>
          <a:p>
            <a:r>
              <a:rPr lang="nb-NO" sz="1600" dirty="0" smtClean="0"/>
              <a:t>XBRL-filer valideres </a:t>
            </a:r>
            <a:r>
              <a:rPr lang="nb-NO" sz="1600" dirty="0"/>
              <a:t>i forhold til gjeldende XBRL </a:t>
            </a:r>
            <a:r>
              <a:rPr lang="nb-NO" sz="1600" dirty="0" err="1"/>
              <a:t>Taxonomi</a:t>
            </a:r>
            <a:r>
              <a:rPr lang="nb-NO" sz="1600" dirty="0"/>
              <a:t> (riktig versjon, riktig </a:t>
            </a:r>
            <a:r>
              <a:rPr lang="nb-NO" sz="1600" dirty="0" smtClean="0"/>
              <a:t>modulkode)</a:t>
            </a:r>
          </a:p>
          <a:p>
            <a:endParaRPr lang="nb-NO" sz="1600" dirty="0"/>
          </a:p>
          <a:p>
            <a:pPr lvl="0"/>
            <a:r>
              <a:rPr lang="nb-NO" sz="1600" dirty="0" smtClean="0"/>
              <a:t>Resultat </a:t>
            </a:r>
            <a:r>
              <a:rPr lang="nb-NO" sz="1600" dirty="0"/>
              <a:t>av operasjonelle kontroller logges som </a:t>
            </a:r>
            <a:r>
              <a:rPr lang="nb-NO" sz="1600" dirty="0" smtClean="0"/>
              <a:t>hendelser</a:t>
            </a:r>
          </a:p>
          <a:p>
            <a:pPr lvl="0"/>
            <a:endParaRPr lang="nb-NO" sz="1600" dirty="0"/>
          </a:p>
          <a:p>
            <a:pPr lvl="0"/>
            <a:r>
              <a:rPr lang="nb-NO" sz="1600" dirty="0"/>
              <a:t>Ved feil oppdaget under operasjonelle kontroller stanses </a:t>
            </a:r>
            <a:r>
              <a:rPr lang="nb-NO" sz="1600" dirty="0" smtClean="0"/>
              <a:t>dataflyten, status er </a:t>
            </a:r>
            <a:r>
              <a:rPr lang="nb-NO" sz="1600" b="1" dirty="0" smtClean="0"/>
              <a:t>ikke-levert</a:t>
            </a:r>
          </a:p>
          <a:p>
            <a:pPr lvl="0"/>
            <a:endParaRPr lang="nb-NO" sz="1600" dirty="0" smtClean="0"/>
          </a:p>
          <a:p>
            <a:pPr lvl="0"/>
            <a:r>
              <a:rPr lang="nb-NO" sz="1600" dirty="0" smtClean="0"/>
              <a:t>Rapportør </a:t>
            </a:r>
            <a:r>
              <a:rPr lang="nb-NO" sz="1600" dirty="0"/>
              <a:t>varsles </a:t>
            </a:r>
            <a:r>
              <a:rPr lang="nb-NO" sz="1600" dirty="0" smtClean="0"/>
              <a:t>automatisk vi e-post fra Finanstilsynet</a:t>
            </a:r>
          </a:p>
          <a:p>
            <a:pPr lvl="0"/>
            <a:endParaRPr lang="nb-NO" sz="1600" dirty="0" smtClean="0"/>
          </a:p>
          <a:p>
            <a:pPr lvl="0"/>
            <a:r>
              <a:rPr lang="nb-NO" sz="1600" dirty="0" smtClean="0"/>
              <a:t>Rapportør må rette feil og sende inn på nytt umiddelbart.</a:t>
            </a:r>
            <a:endParaRPr lang="nb-NO" sz="1600" dirty="0"/>
          </a:p>
          <a:p>
            <a:pPr marL="0" indent="0">
              <a:buNone/>
            </a:pPr>
            <a:endParaRPr lang="nb-NO" sz="1800" b="1" dirty="0" smtClean="0"/>
          </a:p>
          <a:p>
            <a:pPr lvl="0"/>
            <a:endParaRPr lang="nb-NO" sz="18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467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8950" y="488950"/>
            <a:ext cx="7848426" cy="923826"/>
          </a:xfrm>
        </p:spPr>
        <p:txBody>
          <a:bodyPr/>
          <a:lstStyle/>
          <a:p>
            <a:r>
              <a:rPr lang="nb-NO" sz="2000" dirty="0" smtClean="0"/>
              <a:t>3. Finanstilsynets </a:t>
            </a:r>
            <a:r>
              <a:rPr lang="nb-NO" sz="2000" dirty="0"/>
              <a:t>løsning - Datainngang og kontroller</a:t>
            </a:r>
            <a:r>
              <a:rPr lang="nb-NO" sz="2400" dirty="0"/>
              <a:t/>
            </a:r>
            <a:br>
              <a:rPr lang="nb-NO" sz="2400" dirty="0"/>
            </a:br>
            <a:r>
              <a:rPr lang="nb-NO" sz="2400" dirty="0">
                <a:solidFill>
                  <a:schemeClr val="tx1"/>
                </a:solidFill>
              </a:rPr>
              <a:t>Kontroll av </a:t>
            </a:r>
            <a:r>
              <a:rPr lang="nb-NO" sz="2400" dirty="0" smtClean="0">
                <a:solidFill>
                  <a:schemeClr val="tx1"/>
                </a:solidFill>
              </a:rPr>
              <a:t>CRD IV </a:t>
            </a:r>
            <a:r>
              <a:rPr lang="nb-NO" sz="2400" dirty="0">
                <a:solidFill>
                  <a:schemeClr val="tx1"/>
                </a:solidFill>
              </a:rPr>
              <a:t>innrapporteringer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8950" y="1412777"/>
            <a:ext cx="9177338" cy="4741962"/>
          </a:xfrm>
        </p:spPr>
        <p:txBody>
          <a:bodyPr/>
          <a:lstStyle/>
          <a:p>
            <a:pPr marL="0" indent="0">
              <a:buNone/>
            </a:pPr>
            <a:r>
              <a:rPr lang="nb-NO" sz="2000" b="1" dirty="0" smtClean="0"/>
              <a:t>Filing </a:t>
            </a:r>
            <a:r>
              <a:rPr lang="nb-NO" sz="2000" b="1" dirty="0" err="1" smtClean="0"/>
              <a:t>rules</a:t>
            </a:r>
            <a:r>
              <a:rPr lang="nb-NO" sz="2000" b="1" dirty="0" smtClean="0"/>
              <a:t>:</a:t>
            </a:r>
            <a:endParaRPr lang="nb-NO" sz="2000" b="1" dirty="0"/>
          </a:p>
          <a:p>
            <a:pPr>
              <a:buFontTx/>
              <a:buChar char="-"/>
            </a:pPr>
            <a:r>
              <a:rPr lang="nb-NO" sz="1800" dirty="0" smtClean="0"/>
              <a:t>Regler/spesifikasjoner </a:t>
            </a:r>
            <a:r>
              <a:rPr lang="nb-NO" sz="1800" dirty="0"/>
              <a:t>av </a:t>
            </a:r>
            <a:r>
              <a:rPr lang="nb-NO" sz="1800" dirty="0" smtClean="0"/>
              <a:t>CRD IV XBRL-filer</a:t>
            </a:r>
          </a:p>
          <a:p>
            <a:pPr>
              <a:buFontTx/>
              <a:buChar char="-"/>
            </a:pPr>
            <a:endParaRPr lang="nb-NO" sz="1800" dirty="0" smtClean="0"/>
          </a:p>
          <a:p>
            <a:pPr>
              <a:buFontTx/>
              <a:buChar char="-"/>
            </a:pPr>
            <a:r>
              <a:rPr lang="en-US" sz="1800" dirty="0"/>
              <a:t>Norske filing rules </a:t>
            </a:r>
            <a:r>
              <a:rPr lang="en-US" sz="1800" dirty="0" err="1"/>
              <a:t>baserer</a:t>
            </a:r>
            <a:r>
              <a:rPr lang="en-US" sz="1800" dirty="0"/>
              <a:t> </a:t>
            </a:r>
            <a:r>
              <a:rPr lang="en-US" sz="1800" dirty="0" err="1"/>
              <a:t>seg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smtClean="0"/>
              <a:t>EBAs </a:t>
            </a:r>
            <a:r>
              <a:rPr lang="en-US" sz="1800" dirty="0"/>
              <a:t>filing </a:t>
            </a:r>
            <a:r>
              <a:rPr lang="en-US" sz="1800" dirty="0" smtClean="0"/>
              <a:t>rules</a:t>
            </a:r>
          </a:p>
          <a:p>
            <a:pPr>
              <a:buFontTx/>
              <a:buChar char="-"/>
            </a:pPr>
            <a:endParaRPr lang="en-US" sz="1800" dirty="0" smtClean="0"/>
          </a:p>
          <a:p>
            <a:pPr lvl="0"/>
            <a:r>
              <a:rPr lang="nb-NO" sz="1800" dirty="0"/>
              <a:t>Ved feil </a:t>
            </a:r>
            <a:r>
              <a:rPr lang="nb-NO" sz="1800" dirty="0" smtClean="0"/>
              <a:t>i filing </a:t>
            </a:r>
            <a:r>
              <a:rPr lang="nb-NO" sz="1800" dirty="0" err="1" smtClean="0"/>
              <a:t>rules</a:t>
            </a:r>
            <a:r>
              <a:rPr lang="nb-NO" sz="1800" dirty="0" smtClean="0"/>
              <a:t>-kontrollene stanses dataflyten, status er </a:t>
            </a:r>
            <a:r>
              <a:rPr lang="nb-NO" sz="1800" b="1" dirty="0" smtClean="0"/>
              <a:t>levert med feil</a:t>
            </a:r>
          </a:p>
          <a:p>
            <a:pPr lvl="0"/>
            <a:endParaRPr lang="nb-NO" sz="1800" dirty="0"/>
          </a:p>
          <a:p>
            <a:pPr lvl="0"/>
            <a:r>
              <a:rPr lang="nb-NO" sz="1800" dirty="0" smtClean="0"/>
              <a:t>Rapportør </a:t>
            </a:r>
            <a:r>
              <a:rPr lang="nb-NO" sz="1800" dirty="0"/>
              <a:t>varsles </a:t>
            </a:r>
            <a:r>
              <a:rPr lang="nb-NO" sz="1800" dirty="0" smtClean="0"/>
              <a:t>automatisk, feilmelding sendes til </a:t>
            </a:r>
            <a:r>
              <a:rPr lang="nb-NO" sz="1800" dirty="0" err="1" smtClean="0"/>
              <a:t>Altinn</a:t>
            </a:r>
            <a:r>
              <a:rPr lang="nb-NO" sz="1800" dirty="0" smtClean="0"/>
              <a:t> meldingsboks (med vedlegg som kan inneholde konfidensielle data)</a:t>
            </a:r>
          </a:p>
          <a:p>
            <a:pPr marL="0" lvl="0" indent="0">
              <a:buNone/>
            </a:pPr>
            <a:r>
              <a:rPr lang="nb-NO" sz="1800" dirty="0" smtClean="0"/>
              <a:t> </a:t>
            </a:r>
          </a:p>
          <a:p>
            <a:pPr lvl="0"/>
            <a:r>
              <a:rPr lang="nb-NO" sz="1800" dirty="0" smtClean="0"/>
              <a:t>Varsel om at feilmelding er sendt </a:t>
            </a:r>
            <a:r>
              <a:rPr lang="nb-NO" sz="1800" dirty="0" err="1" smtClean="0"/>
              <a:t>Altinn</a:t>
            </a:r>
            <a:r>
              <a:rPr lang="nb-NO" sz="1800" dirty="0" smtClean="0"/>
              <a:t> meldingsboks, sendes på e-post via </a:t>
            </a:r>
            <a:r>
              <a:rPr lang="nb-NO" sz="1800" dirty="0" err="1" smtClean="0"/>
              <a:t>Altinn</a:t>
            </a:r>
            <a:r>
              <a:rPr lang="nb-NO" sz="1800" dirty="0" smtClean="0"/>
              <a:t> til kontaktperson</a:t>
            </a:r>
          </a:p>
          <a:p>
            <a:pPr lvl="0"/>
            <a:endParaRPr lang="nb-NO" sz="1800" dirty="0" smtClean="0"/>
          </a:p>
          <a:p>
            <a:pPr lvl="0"/>
            <a:r>
              <a:rPr lang="nb-NO" sz="1800" dirty="0"/>
              <a:t>Rapportør må rette feil og sende inn på nytt umiddelbart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8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b="0" dirty="0" smtClean="0"/>
              <a:t>Agenda informasjonsmøter 20. - 22. juni 2017</a:t>
            </a:r>
            <a:br>
              <a:rPr lang="nb-NO" sz="2800" b="0" dirty="0" smtClean="0"/>
            </a:br>
            <a:endParaRPr lang="nb-NO" sz="2800" b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nb-NO" sz="2000" dirty="0"/>
              <a:t>Bakgrunn for å gjøre XBRL til obligatorisk rapporteringsstandard</a:t>
            </a:r>
          </a:p>
          <a:p>
            <a:pPr marL="457200" lvl="0" indent="-457200">
              <a:buFont typeface="+mj-lt"/>
              <a:buAutoNum type="arabicPeriod"/>
            </a:pPr>
            <a:r>
              <a:rPr lang="nb-NO" sz="2000" dirty="0" smtClean="0"/>
              <a:t>Nødvendig </a:t>
            </a:r>
            <a:r>
              <a:rPr lang="nb-NO" sz="2000" dirty="0"/>
              <a:t>informasjon for foretakene om rapporteringskrav og spesifikasjoner</a:t>
            </a:r>
          </a:p>
          <a:p>
            <a:pPr marL="457200" lvl="0" indent="-457200">
              <a:buFont typeface="+mj-lt"/>
              <a:buAutoNum type="arabicPeriod"/>
            </a:pPr>
            <a:r>
              <a:rPr lang="nb-NO" sz="2000" dirty="0" smtClean="0"/>
              <a:t>Finanstilsynets </a:t>
            </a:r>
            <a:r>
              <a:rPr lang="nb-NO" sz="2000" dirty="0"/>
              <a:t>løsning for mottak, kontroller og validering av XBRL-filer, herunder tilbakemeldinger på feil til foretakene</a:t>
            </a:r>
          </a:p>
          <a:p>
            <a:pPr marL="457200" lvl="0" indent="-457200">
              <a:buFont typeface="+mj-lt"/>
              <a:buAutoNum type="arabicPeriod"/>
            </a:pPr>
            <a:r>
              <a:rPr lang="nb-NO" sz="2000" dirty="0" smtClean="0"/>
              <a:t>Nye </a:t>
            </a:r>
            <a:r>
              <a:rPr lang="nb-NO" sz="2000" dirty="0"/>
              <a:t>versjoner av CRD IV</a:t>
            </a:r>
          </a:p>
          <a:p>
            <a:pPr lvl="1"/>
            <a:r>
              <a:rPr lang="nb-NO" sz="2000" dirty="0"/>
              <a:t>V.2.6</a:t>
            </a:r>
          </a:p>
          <a:p>
            <a:pPr lvl="1"/>
            <a:r>
              <a:rPr lang="nb-NO" sz="2000" dirty="0"/>
              <a:t>V.2.7</a:t>
            </a:r>
          </a:p>
          <a:p>
            <a:pPr marL="457200" lvl="0" indent="-457200">
              <a:buFont typeface="+mj-lt"/>
              <a:buAutoNum type="arabicPeriod"/>
            </a:pPr>
            <a:r>
              <a:rPr lang="nb-NO" sz="2000" dirty="0" smtClean="0"/>
              <a:t>Nyttig </a:t>
            </a:r>
            <a:r>
              <a:rPr lang="nb-NO" sz="2000" dirty="0"/>
              <a:t>informasjon for å orientere seg om XBRL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757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8950" y="488950"/>
            <a:ext cx="7848426" cy="923826"/>
          </a:xfrm>
        </p:spPr>
        <p:txBody>
          <a:bodyPr/>
          <a:lstStyle/>
          <a:p>
            <a:r>
              <a:rPr lang="nb-NO" sz="2000" dirty="0" smtClean="0"/>
              <a:t>3. Finanstilsynets </a:t>
            </a:r>
            <a:r>
              <a:rPr lang="nb-NO" sz="2000" dirty="0"/>
              <a:t>løsning - Datainngang og kontroller</a:t>
            </a:r>
            <a:r>
              <a:rPr lang="nb-NO" sz="2000" dirty="0">
                <a:solidFill>
                  <a:schemeClr val="tx1"/>
                </a:solidFill>
              </a:rPr>
              <a:t/>
            </a:r>
            <a:br>
              <a:rPr lang="nb-NO" sz="2000" dirty="0">
                <a:solidFill>
                  <a:schemeClr val="tx1"/>
                </a:solidFill>
              </a:rPr>
            </a:br>
            <a:r>
              <a:rPr lang="nb-NO" sz="2400" dirty="0">
                <a:solidFill>
                  <a:schemeClr val="tx1"/>
                </a:solidFill>
              </a:rPr>
              <a:t>Kontroll av </a:t>
            </a:r>
            <a:r>
              <a:rPr lang="nb-NO" sz="2400" dirty="0" smtClean="0">
                <a:solidFill>
                  <a:schemeClr val="tx1"/>
                </a:solidFill>
              </a:rPr>
              <a:t>CRD IV </a:t>
            </a:r>
            <a:r>
              <a:rPr lang="nb-NO" sz="2400" dirty="0">
                <a:solidFill>
                  <a:schemeClr val="tx1"/>
                </a:solidFill>
              </a:rPr>
              <a:t>innrapporteringer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8504" y="1700808"/>
            <a:ext cx="9177338" cy="4104456"/>
          </a:xfrm>
        </p:spPr>
        <p:txBody>
          <a:bodyPr/>
          <a:lstStyle/>
          <a:p>
            <a:pPr marL="0" indent="0">
              <a:buNone/>
            </a:pPr>
            <a:r>
              <a:rPr lang="nb-NO" sz="2000" b="1" dirty="0" smtClean="0"/>
              <a:t>XBRL-validering - gyldig CRD IV XBRL-fil</a:t>
            </a:r>
          </a:p>
          <a:p>
            <a:pPr marL="0" indent="0">
              <a:buNone/>
            </a:pPr>
            <a:endParaRPr lang="nb-NO" sz="1800" b="1" dirty="0" smtClean="0"/>
          </a:p>
          <a:p>
            <a:r>
              <a:rPr lang="nb-NO" sz="1600" dirty="0" smtClean="0"/>
              <a:t>Regler som inngår i XBRL-standarden eller gjennom </a:t>
            </a:r>
            <a:r>
              <a:rPr lang="nb-NO" sz="1600" dirty="0"/>
              <a:t>definisjoner i XBRL-taksonomien (datatyper, dimensjoner mm</a:t>
            </a:r>
            <a:r>
              <a:rPr lang="nb-NO" sz="1600" dirty="0" smtClean="0"/>
              <a:t>)</a:t>
            </a:r>
          </a:p>
          <a:p>
            <a:endParaRPr lang="nb-NO" sz="1600" dirty="0" smtClean="0"/>
          </a:p>
          <a:p>
            <a:pPr lvl="0"/>
            <a:r>
              <a:rPr lang="nb-NO" sz="1600" dirty="0" smtClean="0"/>
              <a:t>Ved </a:t>
            </a:r>
            <a:r>
              <a:rPr lang="nb-NO" sz="1600" dirty="0"/>
              <a:t>feil </a:t>
            </a:r>
            <a:r>
              <a:rPr lang="nb-NO" sz="1600" dirty="0" smtClean="0"/>
              <a:t>i XBRL-validering stanses dataflyten</a:t>
            </a:r>
            <a:r>
              <a:rPr lang="nb-NO" sz="1600" dirty="0"/>
              <a:t>, status er </a:t>
            </a:r>
            <a:r>
              <a:rPr lang="nb-NO" sz="1600" b="1" dirty="0"/>
              <a:t>levert med </a:t>
            </a:r>
            <a:r>
              <a:rPr lang="nb-NO" sz="1600" b="1" dirty="0" smtClean="0"/>
              <a:t>feil</a:t>
            </a:r>
          </a:p>
          <a:p>
            <a:pPr lvl="0"/>
            <a:endParaRPr lang="nb-NO" sz="1600" dirty="0"/>
          </a:p>
          <a:p>
            <a:pPr lvl="0"/>
            <a:r>
              <a:rPr lang="nb-NO" sz="1600" dirty="0"/>
              <a:t>Rapportør varsles automatisk, feilmelding sendes til </a:t>
            </a:r>
            <a:r>
              <a:rPr lang="nb-NO" sz="1600" dirty="0" err="1"/>
              <a:t>Altinn</a:t>
            </a:r>
            <a:r>
              <a:rPr lang="nb-NO" sz="1600" dirty="0"/>
              <a:t> meldingsboks (med vedlegg som kan inneholde konfidensielle data</a:t>
            </a:r>
            <a:r>
              <a:rPr lang="nb-NO" sz="1600" dirty="0" smtClean="0"/>
              <a:t>)</a:t>
            </a:r>
          </a:p>
          <a:p>
            <a:pPr lvl="0"/>
            <a:endParaRPr lang="nb-NO" sz="1600" dirty="0"/>
          </a:p>
          <a:p>
            <a:r>
              <a:rPr lang="nb-NO" sz="1600" dirty="0" smtClean="0"/>
              <a:t>Varsel </a:t>
            </a:r>
            <a:r>
              <a:rPr lang="nb-NO" sz="1600" dirty="0"/>
              <a:t>om at feilmelding er sendt </a:t>
            </a:r>
            <a:r>
              <a:rPr lang="nb-NO" sz="1600" dirty="0" err="1"/>
              <a:t>Altinnn</a:t>
            </a:r>
            <a:r>
              <a:rPr lang="nb-NO" sz="1600" dirty="0"/>
              <a:t> meldingsboks, sendes på e-post via </a:t>
            </a:r>
            <a:r>
              <a:rPr lang="nb-NO" sz="1600" dirty="0" err="1"/>
              <a:t>Altinn</a:t>
            </a:r>
            <a:r>
              <a:rPr lang="nb-NO" sz="1600" dirty="0"/>
              <a:t> til </a:t>
            </a:r>
            <a:r>
              <a:rPr lang="nb-NO" sz="1600" dirty="0" smtClean="0"/>
              <a:t>kontaktperson</a:t>
            </a:r>
          </a:p>
          <a:p>
            <a:endParaRPr lang="nb-NO" sz="1600" dirty="0"/>
          </a:p>
          <a:p>
            <a:pPr lvl="0"/>
            <a:r>
              <a:rPr lang="nb-NO" sz="1600" dirty="0" smtClean="0"/>
              <a:t>Rapportør </a:t>
            </a:r>
            <a:r>
              <a:rPr lang="nb-NO" sz="1600" dirty="0"/>
              <a:t>må rette feil og sende inn på nytt umiddelbart</a:t>
            </a:r>
          </a:p>
          <a:p>
            <a:endParaRPr lang="en-US" sz="1600" dirty="0" smtClean="0"/>
          </a:p>
          <a:p>
            <a:endParaRPr lang="nb-NO" sz="2000" dirty="0" smtClean="0"/>
          </a:p>
          <a:p>
            <a:endParaRPr lang="nb-NO" sz="2000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71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8950" y="488950"/>
            <a:ext cx="7848426" cy="923826"/>
          </a:xfrm>
        </p:spPr>
        <p:txBody>
          <a:bodyPr/>
          <a:lstStyle/>
          <a:p>
            <a:r>
              <a:rPr lang="nb-NO" sz="2000" dirty="0" smtClean="0"/>
              <a:t>3. Finanstilsynets </a:t>
            </a:r>
            <a:r>
              <a:rPr lang="nb-NO" sz="2000" dirty="0"/>
              <a:t>løsning - Datainngang og kontroller</a:t>
            </a:r>
            <a:r>
              <a:rPr lang="nb-NO" sz="2000" dirty="0">
                <a:solidFill>
                  <a:schemeClr val="tx1"/>
                </a:solidFill>
              </a:rPr>
              <a:t/>
            </a:r>
            <a:br>
              <a:rPr lang="nb-NO" sz="2000" dirty="0">
                <a:solidFill>
                  <a:schemeClr val="tx1"/>
                </a:solidFill>
              </a:rPr>
            </a:br>
            <a:r>
              <a:rPr lang="nb-NO" sz="2400" dirty="0">
                <a:solidFill>
                  <a:schemeClr val="tx1"/>
                </a:solidFill>
              </a:rPr>
              <a:t>Kontroll av </a:t>
            </a:r>
            <a:r>
              <a:rPr lang="nb-NO" sz="2400" dirty="0" smtClean="0">
                <a:solidFill>
                  <a:schemeClr val="tx1"/>
                </a:solidFill>
              </a:rPr>
              <a:t>CRD IV </a:t>
            </a:r>
            <a:r>
              <a:rPr lang="nb-NO" sz="2400" dirty="0">
                <a:solidFill>
                  <a:schemeClr val="tx1"/>
                </a:solidFill>
              </a:rPr>
              <a:t>innrapporteringer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8950" y="1412777"/>
            <a:ext cx="9177338" cy="4741962"/>
          </a:xfrm>
        </p:spPr>
        <p:txBody>
          <a:bodyPr/>
          <a:lstStyle/>
          <a:p>
            <a:pPr marL="0" indent="0">
              <a:buNone/>
            </a:pPr>
            <a:r>
              <a:rPr lang="nb-NO" sz="2000" b="1" dirty="0"/>
              <a:t>XBRL-validering - </a:t>
            </a:r>
            <a:r>
              <a:rPr lang="nb-NO" sz="2000" b="1" dirty="0" smtClean="0"/>
              <a:t>formelvalidering </a:t>
            </a:r>
            <a:endParaRPr lang="nb-NO" sz="2000" b="1" dirty="0"/>
          </a:p>
          <a:p>
            <a:r>
              <a:rPr lang="nb-NO" sz="1600" dirty="0" smtClean="0"/>
              <a:t>Valideringsregler implementert i XBRL-taksonomien</a:t>
            </a:r>
          </a:p>
          <a:p>
            <a:endParaRPr lang="nb-NO" sz="1600" dirty="0" smtClean="0"/>
          </a:p>
          <a:p>
            <a:r>
              <a:rPr lang="nb-NO" sz="1600" dirty="0" smtClean="0"/>
              <a:t>Innholdskontroll gjennom formler definert i </a:t>
            </a:r>
            <a:r>
              <a:rPr lang="nb-NO" sz="1600" dirty="0" err="1"/>
              <a:t>Validation</a:t>
            </a:r>
            <a:r>
              <a:rPr lang="nb-NO" sz="1600" dirty="0"/>
              <a:t> </a:t>
            </a:r>
            <a:r>
              <a:rPr lang="nb-NO" sz="1600" dirty="0" err="1"/>
              <a:t>rules</a:t>
            </a:r>
            <a:r>
              <a:rPr lang="nb-NO" sz="1600" dirty="0"/>
              <a:t> </a:t>
            </a:r>
            <a:r>
              <a:rPr lang="en-US" sz="1600" dirty="0"/>
              <a:t>(Updated 09 June 2017</a:t>
            </a:r>
            <a:r>
              <a:rPr lang="en-US" sz="1600" dirty="0" smtClean="0"/>
              <a:t>)</a:t>
            </a:r>
          </a:p>
          <a:p>
            <a:endParaRPr lang="nb-NO" sz="1600" dirty="0" smtClean="0"/>
          </a:p>
          <a:p>
            <a:r>
              <a:rPr lang="nb-NO" sz="1600" dirty="0" smtClean="0"/>
              <a:t>Ved </a:t>
            </a:r>
            <a:r>
              <a:rPr lang="nb-NO" sz="1600" dirty="0"/>
              <a:t>feil i </a:t>
            </a:r>
            <a:r>
              <a:rPr lang="nb-NO" sz="1600" dirty="0" smtClean="0"/>
              <a:t>formel validering stanses ikke dataflyten</a:t>
            </a:r>
            <a:r>
              <a:rPr lang="nb-NO" sz="1600" dirty="0"/>
              <a:t>, men status er </a:t>
            </a:r>
            <a:r>
              <a:rPr lang="nb-NO" sz="1600" b="1" dirty="0"/>
              <a:t>levert med feil</a:t>
            </a:r>
            <a:endParaRPr lang="nb-NO" sz="1600" dirty="0" smtClean="0"/>
          </a:p>
          <a:p>
            <a:endParaRPr lang="nb-NO" sz="1600" dirty="0" smtClean="0"/>
          </a:p>
          <a:p>
            <a:pPr lvl="0"/>
            <a:r>
              <a:rPr lang="nb-NO" sz="1600" dirty="0"/>
              <a:t>Rapportør varsles automatisk, feilmelding sendes til </a:t>
            </a:r>
            <a:r>
              <a:rPr lang="nb-NO" sz="1600" dirty="0" err="1"/>
              <a:t>Altinn</a:t>
            </a:r>
            <a:r>
              <a:rPr lang="nb-NO" sz="1600" dirty="0"/>
              <a:t> meldingsboks (med vedlegg som kan inneholde konfidensielle data</a:t>
            </a:r>
            <a:r>
              <a:rPr lang="nb-NO" sz="1600" dirty="0" smtClean="0"/>
              <a:t>)</a:t>
            </a:r>
          </a:p>
          <a:p>
            <a:pPr marL="0" lvl="0" indent="0">
              <a:buNone/>
            </a:pPr>
            <a:endParaRPr lang="nb-NO" sz="1600" dirty="0"/>
          </a:p>
          <a:p>
            <a:r>
              <a:rPr lang="nb-NO" sz="1600" dirty="0"/>
              <a:t>Varsel om at feilmelding er sendt </a:t>
            </a:r>
            <a:r>
              <a:rPr lang="nb-NO" sz="1600" dirty="0" err="1"/>
              <a:t>Altinnn</a:t>
            </a:r>
            <a:r>
              <a:rPr lang="nb-NO" sz="1600" dirty="0"/>
              <a:t> meldingsboks, sendes på e-post via </a:t>
            </a:r>
            <a:r>
              <a:rPr lang="nb-NO" sz="1600" dirty="0" err="1"/>
              <a:t>Altinn</a:t>
            </a:r>
            <a:r>
              <a:rPr lang="nb-NO" sz="1600" dirty="0"/>
              <a:t> til </a:t>
            </a:r>
            <a:r>
              <a:rPr lang="nb-NO" sz="1600" dirty="0" smtClean="0"/>
              <a:t>kontaktperson</a:t>
            </a:r>
          </a:p>
          <a:p>
            <a:endParaRPr lang="nb-NO" sz="1600" dirty="0"/>
          </a:p>
          <a:p>
            <a:pPr lvl="0"/>
            <a:r>
              <a:rPr lang="nb-NO" sz="1600" dirty="0"/>
              <a:t>Rapportør må rette feil og sende inn på nytt umiddelbart</a:t>
            </a:r>
          </a:p>
          <a:p>
            <a:pPr marL="0" indent="0">
              <a:buNone/>
            </a:pPr>
            <a:endParaRPr lang="nb-NO" sz="1600" dirty="0" smtClean="0"/>
          </a:p>
          <a:p>
            <a:pPr marL="0" indent="0">
              <a:buNone/>
            </a:pPr>
            <a:r>
              <a:rPr lang="nb-NO" sz="1600" b="1" dirty="0" smtClean="0"/>
              <a:t>-&gt; OBS! Finanstilsynet forventer at alle innleveringer er XBRL-validert, inkludert formel-validering, før innsending til Finanstilsynet.</a:t>
            </a:r>
            <a:endParaRPr lang="nb-NO" sz="1600" b="1" dirty="0"/>
          </a:p>
          <a:p>
            <a:endParaRPr lang="en-US" sz="1600" dirty="0" smtClean="0"/>
          </a:p>
          <a:p>
            <a:endParaRPr lang="nb-NO" sz="2000" dirty="0" smtClean="0"/>
          </a:p>
          <a:p>
            <a:endParaRPr lang="nb-NO" sz="2000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3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8950" y="488950"/>
            <a:ext cx="7920434" cy="1143000"/>
          </a:xfrm>
        </p:spPr>
        <p:txBody>
          <a:bodyPr/>
          <a:lstStyle/>
          <a:p>
            <a:r>
              <a:rPr lang="nb-NO" sz="2000" dirty="0" smtClean="0"/>
              <a:t>3. Finanstilsynets </a:t>
            </a:r>
            <a:r>
              <a:rPr lang="nb-NO" sz="2000" dirty="0"/>
              <a:t>løsning - Datainngang og kontroller</a:t>
            </a:r>
            <a:r>
              <a:rPr lang="nb-NO" sz="2000" dirty="0">
                <a:solidFill>
                  <a:schemeClr val="tx1"/>
                </a:solidFill>
              </a:rPr>
              <a:t/>
            </a:r>
            <a:br>
              <a:rPr lang="nb-NO" sz="2000" dirty="0">
                <a:solidFill>
                  <a:schemeClr val="tx1"/>
                </a:solidFill>
              </a:rPr>
            </a:br>
            <a:r>
              <a:rPr lang="nb-NO" sz="2400" dirty="0" smtClean="0">
                <a:solidFill>
                  <a:schemeClr val="tx1"/>
                </a:solidFill>
              </a:rPr>
              <a:t>Kontroll </a:t>
            </a:r>
            <a:r>
              <a:rPr lang="nb-NO" sz="2400" dirty="0">
                <a:solidFill>
                  <a:schemeClr val="tx1"/>
                </a:solidFill>
              </a:rPr>
              <a:t>av </a:t>
            </a:r>
            <a:r>
              <a:rPr lang="nb-NO" sz="2400" dirty="0" smtClean="0">
                <a:solidFill>
                  <a:schemeClr val="tx1"/>
                </a:solidFill>
              </a:rPr>
              <a:t>CRD IV </a:t>
            </a:r>
            <a:r>
              <a:rPr lang="nb-NO" sz="2400" dirty="0">
                <a:solidFill>
                  <a:schemeClr val="tx1"/>
                </a:solidFill>
              </a:rPr>
              <a:t>innrapporteringer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b="1" dirty="0"/>
              <a:t>Loggføring</a:t>
            </a:r>
            <a:endParaRPr lang="nb-NO" sz="2000" dirty="0"/>
          </a:p>
          <a:p>
            <a:pPr lvl="0"/>
            <a:r>
              <a:rPr lang="nb-NO" sz="1800" dirty="0"/>
              <a:t>Hendelsesregister som benyttes gjennom hele dataflyten</a:t>
            </a:r>
          </a:p>
          <a:p>
            <a:pPr lvl="0"/>
            <a:r>
              <a:rPr lang="nb-NO" sz="1800" dirty="0"/>
              <a:t>Inneholder data om alle godkjente og ikke godkjente </a:t>
            </a:r>
            <a:r>
              <a:rPr lang="nb-NO" sz="1800" dirty="0" smtClean="0"/>
              <a:t>hendelser</a:t>
            </a:r>
            <a:endParaRPr lang="nb-NO" sz="1800" dirty="0"/>
          </a:p>
          <a:p>
            <a:pPr lvl="0"/>
            <a:r>
              <a:rPr lang="nb-NO" sz="1800" dirty="0"/>
              <a:t>Danner grunnlag for tilbakemelding til rapportør om feil i rapporteringen</a:t>
            </a:r>
          </a:p>
          <a:p>
            <a:endParaRPr lang="nb-NO" sz="1800" b="1" dirty="0" smtClean="0"/>
          </a:p>
          <a:p>
            <a:pPr marL="0" indent="0">
              <a:buNone/>
            </a:pPr>
            <a:r>
              <a:rPr lang="nb-NO" sz="2000" b="1" dirty="0" smtClean="0"/>
              <a:t>Rapporteringsregisteret</a:t>
            </a:r>
            <a:endParaRPr lang="nb-NO" sz="2000" dirty="0"/>
          </a:p>
          <a:p>
            <a:pPr lvl="0"/>
            <a:r>
              <a:rPr lang="nb-NO" sz="1800" dirty="0"/>
              <a:t>Register over alle innrapporteringer til Finanstilsynet</a:t>
            </a:r>
          </a:p>
          <a:p>
            <a:pPr lvl="0"/>
            <a:r>
              <a:rPr lang="nb-NO" sz="1800" dirty="0" smtClean="0"/>
              <a:t>Generering </a:t>
            </a:r>
            <a:r>
              <a:rPr lang="nb-NO" sz="1800" dirty="0"/>
              <a:t>av </a:t>
            </a:r>
            <a:r>
              <a:rPr lang="nb-NO" sz="1800" dirty="0" smtClean="0"/>
              <a:t>lister/oversikter </a:t>
            </a:r>
            <a:r>
              <a:rPr lang="nb-NO" sz="1800" dirty="0"/>
              <a:t>over hvilke foretak som skal rapportere hva til hvilken tid</a:t>
            </a:r>
          </a:p>
          <a:p>
            <a:pPr lvl="0"/>
            <a:r>
              <a:rPr lang="nb-NO" sz="1800" dirty="0"/>
              <a:t>Viser status over hvem som har </a:t>
            </a:r>
            <a:r>
              <a:rPr lang="nb-NO" sz="1800" dirty="0" smtClean="0"/>
              <a:t>rapportert hva, når, hvor mange ganger og oversikt over eventuelle purringer</a:t>
            </a:r>
            <a:endParaRPr lang="nb-NO" sz="1800" dirty="0"/>
          </a:p>
          <a:p>
            <a:pPr lvl="0"/>
            <a:r>
              <a:rPr lang="nb-NO" sz="1800" dirty="0"/>
              <a:t>Integrasjon mot </a:t>
            </a:r>
            <a:r>
              <a:rPr lang="nb-NO" sz="1800" dirty="0" err="1"/>
              <a:t>Altinn</a:t>
            </a:r>
            <a:r>
              <a:rPr lang="nb-NO" sz="1800" dirty="0"/>
              <a:t>. Ved periodestart overføres rapporteringslister til </a:t>
            </a:r>
            <a:r>
              <a:rPr lang="nb-NO" sz="1800" dirty="0" err="1"/>
              <a:t>Altinn</a:t>
            </a:r>
            <a:r>
              <a:rPr lang="nb-NO" sz="1800" dirty="0"/>
              <a:t>, og rapporteringen blir tilgjengelig i rapportørens egen meldingsboks</a:t>
            </a:r>
          </a:p>
          <a:p>
            <a:pPr marL="0" indent="0">
              <a:buNone/>
            </a:pPr>
            <a:r>
              <a:rPr lang="nb-NO" sz="2000" dirty="0"/>
              <a:t> 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12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8950" y="488950"/>
            <a:ext cx="7848426" cy="1143000"/>
          </a:xfrm>
        </p:spPr>
        <p:txBody>
          <a:bodyPr/>
          <a:lstStyle/>
          <a:p>
            <a:r>
              <a:rPr lang="nb-NO" sz="2000" dirty="0" smtClean="0"/>
              <a:t>3. Finanstilsynets </a:t>
            </a:r>
            <a:r>
              <a:rPr lang="nb-NO" sz="2000" dirty="0"/>
              <a:t>løsning - Datainngang og </a:t>
            </a:r>
            <a:r>
              <a:rPr lang="nb-NO" sz="2000" dirty="0" smtClean="0"/>
              <a:t>kontroller:</a:t>
            </a:r>
            <a:br>
              <a:rPr lang="nb-NO" sz="2000" dirty="0" smtClean="0"/>
            </a:br>
            <a:r>
              <a:rPr lang="nb-NO" sz="2400" dirty="0" smtClean="0"/>
              <a:t>Litt statistikk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95300" y="1600201"/>
            <a:ext cx="9060211" cy="4525963"/>
          </a:xfrm>
        </p:spPr>
        <p:txBody>
          <a:bodyPr/>
          <a:lstStyle/>
          <a:p>
            <a:pPr marL="0" indent="0">
              <a:buNone/>
            </a:pPr>
            <a:r>
              <a:rPr lang="nb-NO" sz="2400" b="1" dirty="0"/>
              <a:t>XBRL ikke nytt for Finanstilsynet</a:t>
            </a:r>
            <a:r>
              <a:rPr lang="nb-NO" sz="2400" dirty="0"/>
              <a:t/>
            </a:r>
            <a:br>
              <a:rPr lang="nb-NO" sz="2400" dirty="0"/>
            </a:br>
            <a:r>
              <a:rPr lang="nb-NO" sz="2400" dirty="0"/>
              <a:t>	- Over 300 </a:t>
            </a:r>
            <a:r>
              <a:rPr lang="nb-NO" sz="2400" dirty="0" smtClean="0"/>
              <a:t>XBRL-innleveringer </a:t>
            </a:r>
            <a:r>
              <a:rPr lang="nb-NO" sz="2400" dirty="0"/>
              <a:t>på CRD IV</a:t>
            </a:r>
            <a:br>
              <a:rPr lang="nb-NO" sz="2400" dirty="0"/>
            </a:br>
            <a:r>
              <a:rPr lang="nb-NO" sz="2400" dirty="0"/>
              <a:t>	- Over 1000 </a:t>
            </a:r>
            <a:r>
              <a:rPr lang="nb-NO" sz="2400" dirty="0" smtClean="0"/>
              <a:t>XBRL-innleveringer </a:t>
            </a:r>
            <a:r>
              <a:rPr lang="nb-NO" sz="2400" dirty="0"/>
              <a:t>på SII</a:t>
            </a:r>
            <a:br>
              <a:rPr lang="nb-NO" sz="2400" dirty="0"/>
            </a:br>
            <a:endParaRPr lang="nb-NO" sz="2400" dirty="0" smtClean="0"/>
          </a:p>
          <a:p>
            <a:pPr marL="0" indent="0">
              <a:buNone/>
            </a:pPr>
            <a:r>
              <a:rPr lang="nb-NO" sz="2400" b="1" dirty="0" smtClean="0"/>
              <a:t>CRD </a:t>
            </a:r>
            <a:r>
              <a:rPr lang="nb-NO" sz="2400" b="1" dirty="0"/>
              <a:t>IV </a:t>
            </a:r>
          </a:p>
          <a:p>
            <a:r>
              <a:rPr lang="nb-NO" sz="2400" dirty="0"/>
              <a:t>Første CRD-innlevering på </a:t>
            </a:r>
            <a:r>
              <a:rPr lang="nb-NO" sz="2400" dirty="0" smtClean="0"/>
              <a:t>XBRL-format </a:t>
            </a:r>
            <a:r>
              <a:rPr lang="nb-NO" sz="2400" dirty="0"/>
              <a:t>kom i 2015</a:t>
            </a:r>
          </a:p>
          <a:p>
            <a:r>
              <a:rPr lang="nb-NO" sz="2400" dirty="0"/>
              <a:t>Samtlige moduler er levert på </a:t>
            </a:r>
            <a:r>
              <a:rPr lang="nb-NO" sz="2400" dirty="0" smtClean="0"/>
              <a:t>XBRL-format</a:t>
            </a:r>
            <a:endParaRPr lang="nb-NO" sz="2400" dirty="0"/>
          </a:p>
          <a:p>
            <a:r>
              <a:rPr lang="nb-NO" sz="2400" dirty="0"/>
              <a:t>24 rapportører har levert minst 1 innlevering på </a:t>
            </a:r>
            <a:r>
              <a:rPr lang="nb-NO" sz="2400" dirty="0" err="1"/>
              <a:t>xbrl</a:t>
            </a:r>
            <a:r>
              <a:rPr lang="nb-NO" sz="2400" dirty="0"/>
              <a:t>-format</a:t>
            </a:r>
            <a:br>
              <a:rPr lang="nb-NO" sz="2400" dirty="0"/>
            </a:br>
            <a:r>
              <a:rPr lang="nb-NO" sz="2400" dirty="0"/>
              <a:t>	- Flest XBRL-innleveringer til LCR 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9700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8950" y="488950"/>
            <a:ext cx="7848426" cy="1143000"/>
          </a:xfrm>
        </p:spPr>
        <p:txBody>
          <a:bodyPr/>
          <a:lstStyle/>
          <a:p>
            <a:r>
              <a:rPr lang="nb-NO" sz="2000" dirty="0" smtClean="0"/>
              <a:t>3. Finanstilsynets </a:t>
            </a:r>
            <a:r>
              <a:rPr lang="nb-NO" sz="2000" dirty="0"/>
              <a:t>løsning - Datainngang og </a:t>
            </a:r>
            <a:r>
              <a:rPr lang="nb-NO" sz="2000" dirty="0" smtClean="0"/>
              <a:t>kontroller:</a:t>
            </a:r>
            <a:br>
              <a:rPr lang="nb-NO" sz="2000" dirty="0" smtClean="0"/>
            </a:br>
            <a:r>
              <a:rPr lang="nb-NO" sz="2400" dirty="0" smtClean="0"/>
              <a:t>Hvordan levere XBRL-fil</a:t>
            </a:r>
            <a:endParaRPr lang="nb-NO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85" y="1988840"/>
            <a:ext cx="7334830" cy="130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1130575" y="3645024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Velg filformat her først. Gå deretter til side 2 for å vedlegge fil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Merk at </a:t>
            </a:r>
            <a:r>
              <a:rPr lang="nb-NO" dirty="0" err="1" smtClean="0"/>
              <a:t>xbrl</a:t>
            </a:r>
            <a:r>
              <a:rPr lang="nb-NO" dirty="0" smtClean="0"/>
              <a:t> format betyr enten </a:t>
            </a:r>
            <a:r>
              <a:rPr lang="nb-NO" dirty="0" err="1" smtClean="0"/>
              <a:t>xbrl</a:t>
            </a:r>
            <a:r>
              <a:rPr lang="nb-NO" dirty="0" smtClean="0"/>
              <a:t> eller </a:t>
            </a:r>
            <a:r>
              <a:rPr lang="nb-NO" dirty="0" err="1" smtClean="0"/>
              <a:t>zip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Viser til </a:t>
            </a:r>
            <a:r>
              <a:rPr lang="nb-NO" dirty="0"/>
              <a:t>Filing manual:</a:t>
            </a:r>
            <a:br>
              <a:rPr lang="nb-NO" dirty="0"/>
            </a:br>
            <a:r>
              <a:rPr lang="nb-NO" dirty="0">
                <a:solidFill>
                  <a:srgbClr val="0070C0"/>
                </a:solidFill>
                <a:hlinkClick r:id="rId3"/>
              </a:rPr>
              <a:t>https://</a:t>
            </a:r>
            <a:r>
              <a:rPr lang="nb-NO" dirty="0" smtClean="0">
                <a:solidFill>
                  <a:srgbClr val="0070C0"/>
                </a:solidFill>
                <a:hlinkClick r:id="rId3"/>
              </a:rPr>
              <a:t>www.finanstilsynet.no/contentassets/93f014eabeff4593927dd74f6ba08f5b/filing-manual-fra-finanstilsynet.pdf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708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8950" y="488950"/>
            <a:ext cx="7848426" cy="1143000"/>
          </a:xfrm>
        </p:spPr>
        <p:txBody>
          <a:bodyPr/>
          <a:lstStyle/>
          <a:p>
            <a:r>
              <a:rPr lang="nb-NO" sz="2000" dirty="0" smtClean="0"/>
              <a:t>3. Finanstilsynets </a:t>
            </a:r>
            <a:r>
              <a:rPr lang="nb-NO" sz="2000" dirty="0"/>
              <a:t>løsning - Datainngang og kontroller:</a:t>
            </a:r>
            <a:br>
              <a:rPr lang="nb-NO" sz="2000" dirty="0"/>
            </a:br>
            <a:r>
              <a:rPr lang="nb-NO" sz="2400" dirty="0"/>
              <a:t>Filstørrelse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Vi anbefaler å </a:t>
            </a:r>
            <a:r>
              <a:rPr lang="nb-NO" dirty="0" err="1" smtClean="0"/>
              <a:t>zippe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Filer &gt; 10MB må </a:t>
            </a:r>
            <a:r>
              <a:rPr lang="nb-NO" dirty="0" err="1" smtClean="0"/>
              <a:t>zippes</a:t>
            </a:r>
            <a:endParaRPr lang="nb-NO" dirty="0" smtClean="0"/>
          </a:p>
          <a:p>
            <a:r>
              <a:rPr lang="nb-NO" dirty="0" smtClean="0"/>
              <a:t>Største innlevering </a:t>
            </a:r>
            <a:r>
              <a:rPr lang="nb-NO" dirty="0"/>
              <a:t>til nå: 274mb tok 14 timer å behandle fullt ut (ambisjon om at en «</a:t>
            </a:r>
            <a:r>
              <a:rPr lang="nb-NO" dirty="0" err="1"/>
              <a:t>normalfil</a:t>
            </a:r>
            <a:r>
              <a:rPr lang="nb-NO" dirty="0"/>
              <a:t>» skal være ferdig behandlet på en halvtime)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(SII og CRD IV benytter samme dataflyt, men ulike prosesser)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7756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8950" y="488950"/>
            <a:ext cx="7848426" cy="1143000"/>
          </a:xfrm>
        </p:spPr>
        <p:txBody>
          <a:bodyPr/>
          <a:lstStyle/>
          <a:p>
            <a:r>
              <a:rPr lang="nb-NO" sz="2000" dirty="0" smtClean="0"/>
              <a:t>3. Finanstilsynets </a:t>
            </a:r>
            <a:r>
              <a:rPr lang="nb-NO" sz="2000" dirty="0"/>
              <a:t>løsning - Datainngang og kontroller</a:t>
            </a:r>
            <a:r>
              <a:rPr lang="nb-NO" sz="2000" dirty="0" smtClean="0"/>
              <a:t>:</a:t>
            </a:r>
            <a:r>
              <a:rPr lang="nb-NO" sz="2000" dirty="0"/>
              <a:t/>
            </a:r>
            <a:br>
              <a:rPr lang="nb-NO" sz="2000" dirty="0"/>
            </a:br>
            <a:r>
              <a:rPr lang="nb-NO" sz="2400" dirty="0"/>
              <a:t>Viktige </a:t>
            </a:r>
            <a:r>
              <a:rPr lang="nb-NO" sz="2400" dirty="0" smtClean="0"/>
              <a:t>huskepunkt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Rett taksonomiversjon til rett periode</a:t>
            </a:r>
          </a:p>
          <a:p>
            <a:endParaRPr lang="nb-NO" dirty="0" smtClean="0"/>
          </a:p>
          <a:p>
            <a:r>
              <a:rPr lang="nb-NO" dirty="0" smtClean="0"/>
              <a:t>Ved ny innsending til en tidligere periode skal daværende taksonomiversjon benyttes selv om det er kommet nye versjoner</a:t>
            </a:r>
          </a:p>
          <a:p>
            <a:endParaRPr lang="nb-NO" dirty="0" smtClean="0"/>
          </a:p>
          <a:p>
            <a:r>
              <a:rPr lang="nb-NO" b="1" dirty="0" smtClean="0"/>
              <a:t>Hele kroner (ikke i 1000</a:t>
            </a:r>
            <a:r>
              <a:rPr lang="nb-NO" dirty="0" smtClean="0"/>
              <a:t>)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9089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8950" y="488950"/>
            <a:ext cx="7848426" cy="1143000"/>
          </a:xfrm>
        </p:spPr>
        <p:txBody>
          <a:bodyPr/>
          <a:lstStyle/>
          <a:p>
            <a:r>
              <a:rPr lang="nb-NO" sz="2000" dirty="0" smtClean="0"/>
              <a:t>3. Finanstilsynets </a:t>
            </a:r>
            <a:r>
              <a:rPr lang="nb-NO" sz="2000" dirty="0"/>
              <a:t>løsning - Datainngang og kontroller:</a:t>
            </a:r>
            <a:br>
              <a:rPr lang="nb-NO" sz="2000" dirty="0"/>
            </a:br>
            <a:r>
              <a:rPr lang="nb-NO" sz="2400" dirty="0" smtClean="0"/>
              <a:t>Tilbakemeldinger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mtClean="0"/>
              <a:t>Operasjonelle kontroller</a:t>
            </a:r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76" y="2348881"/>
            <a:ext cx="7357269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8806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8950" y="488950"/>
            <a:ext cx="7848426" cy="1143000"/>
          </a:xfrm>
        </p:spPr>
        <p:txBody>
          <a:bodyPr/>
          <a:lstStyle/>
          <a:p>
            <a:r>
              <a:rPr lang="nb-NO" sz="2000" dirty="0" smtClean="0"/>
              <a:t>3. Finanstilsynets </a:t>
            </a:r>
            <a:r>
              <a:rPr lang="nb-NO" sz="2000" dirty="0"/>
              <a:t>løsning - Datainngang og kontroller:</a:t>
            </a:r>
            <a:br>
              <a:rPr lang="nb-NO" sz="2000" dirty="0"/>
            </a:br>
            <a:r>
              <a:rPr lang="nb-NO" sz="2400" dirty="0" smtClean="0"/>
              <a:t>Tilbakemeldinger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Filing Rules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4" y="2490791"/>
            <a:ext cx="8385380" cy="12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5" y="4123679"/>
            <a:ext cx="7957121" cy="221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9233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8950" y="488950"/>
            <a:ext cx="7848426" cy="1143000"/>
          </a:xfrm>
        </p:spPr>
        <p:txBody>
          <a:bodyPr/>
          <a:lstStyle/>
          <a:p>
            <a:r>
              <a:rPr lang="nb-NO" sz="2000" dirty="0" smtClean="0"/>
              <a:t>3. Finanstilsynets </a:t>
            </a:r>
            <a:r>
              <a:rPr lang="nb-NO" sz="2000" dirty="0"/>
              <a:t>løsning - Datainngang og kontroller:</a:t>
            </a:r>
            <a:br>
              <a:rPr lang="nb-NO" sz="2000" dirty="0"/>
            </a:br>
            <a:r>
              <a:rPr lang="nb-NO" sz="2400" dirty="0"/>
              <a:t>Tilbakemeldinger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XBRL feil</a:t>
            </a: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69" y="2405065"/>
            <a:ext cx="8541399" cy="143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49" y="3933056"/>
            <a:ext cx="7254806" cy="248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024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8950" y="488950"/>
            <a:ext cx="7848426" cy="851818"/>
          </a:xfrm>
        </p:spPr>
        <p:txBody>
          <a:bodyPr/>
          <a:lstStyle/>
          <a:p>
            <a:pPr lvl="0"/>
            <a:r>
              <a:rPr lang="nb-NO" sz="1800" dirty="0" smtClean="0"/>
              <a:t>1. Bakgrunn </a:t>
            </a:r>
            <a:r>
              <a:rPr lang="nb-NO" sz="1800" dirty="0"/>
              <a:t>for å gjøre XBRL til obligatorisk rapporteringsstandard</a:t>
            </a:r>
            <a:r>
              <a:rPr lang="nb-NO" sz="2800" dirty="0"/>
              <a:t/>
            </a:r>
            <a:br>
              <a:rPr lang="nb-NO" sz="2800" dirty="0"/>
            </a:br>
            <a:r>
              <a:rPr lang="nb-NO" sz="2800" dirty="0" smtClean="0"/>
              <a:t>EBA: Harmonisering </a:t>
            </a:r>
            <a:r>
              <a:rPr lang="nb-NO" sz="2800" dirty="0"/>
              <a:t>av rapporteringen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 smtClean="0"/>
              <a:t>ITS </a:t>
            </a:r>
            <a:r>
              <a:rPr lang="nb-NO" sz="2000" dirty="0" err="1" smtClean="0"/>
              <a:t>on</a:t>
            </a:r>
            <a:r>
              <a:rPr lang="nb-NO" sz="2000" dirty="0" smtClean="0"/>
              <a:t> </a:t>
            </a:r>
            <a:r>
              <a:rPr lang="nb-NO" sz="2000" dirty="0" err="1" smtClean="0"/>
              <a:t>Supervisory</a:t>
            </a:r>
            <a:r>
              <a:rPr lang="nb-NO" sz="2000" dirty="0" smtClean="0"/>
              <a:t> </a:t>
            </a:r>
            <a:r>
              <a:rPr lang="nb-NO" sz="2000" dirty="0" err="1" smtClean="0"/>
              <a:t>reporting</a:t>
            </a:r>
            <a:r>
              <a:rPr lang="nb-NO" sz="2000" dirty="0" smtClean="0"/>
              <a:t> inneholder krav til CRD IV-rapportering, som rapporteringsspesifikasjoner, -tidsfrister, -frekvens samt rapporteringsmaterialet som inngår i CRD IV-rapporteringen</a:t>
            </a:r>
            <a:endParaRPr lang="nb-NO" sz="2000" dirty="0"/>
          </a:p>
          <a:p>
            <a:endParaRPr lang="nb-NO" sz="2000" dirty="0"/>
          </a:p>
          <a:p>
            <a:r>
              <a:rPr lang="nb-NO" sz="2000" dirty="0"/>
              <a:t>Dataformat og datadefinisjoner skal harmoniseres, for å oppnå at rapporteringen til tilsynsmyndighetene skal være lik i alle EU/EØS-land.</a:t>
            </a:r>
          </a:p>
          <a:p>
            <a:endParaRPr lang="nb-NO" sz="2000" dirty="0"/>
          </a:p>
          <a:p>
            <a:r>
              <a:rPr lang="nb-NO" sz="2000" dirty="0"/>
              <a:t>For å oppnå harmonisering, har EBA valgt </a:t>
            </a:r>
            <a:r>
              <a:rPr lang="nb-NO" sz="2000" b="1" dirty="0"/>
              <a:t>XBRL</a:t>
            </a:r>
            <a:r>
              <a:rPr lang="nb-NO" sz="2000" dirty="0"/>
              <a:t>  som rapporteringsstandard.</a:t>
            </a:r>
          </a:p>
          <a:p>
            <a:endParaRPr lang="nb-NO" sz="2000" dirty="0"/>
          </a:p>
          <a:p>
            <a:r>
              <a:rPr lang="nb-NO" sz="2000" dirty="0" smtClean="0"/>
              <a:t>Rapporteringsmaterialet </a:t>
            </a:r>
            <a:r>
              <a:rPr lang="nb-NO" sz="2000" dirty="0"/>
              <a:t>fra  EBA </a:t>
            </a:r>
            <a:r>
              <a:rPr lang="nb-NO" sz="2000" dirty="0" smtClean="0"/>
              <a:t>består av skjemaer, </a:t>
            </a:r>
            <a:r>
              <a:rPr lang="nb-NO" sz="2000" dirty="0"/>
              <a:t>veiledninger, Data Point </a:t>
            </a:r>
            <a:r>
              <a:rPr lang="nb-NO" sz="2000" dirty="0" smtClean="0"/>
              <a:t>Model, «</a:t>
            </a:r>
            <a:r>
              <a:rPr lang="nb-NO" sz="2000" dirty="0" err="1" smtClean="0"/>
              <a:t>Annotated</a:t>
            </a:r>
            <a:r>
              <a:rPr lang="nb-NO" sz="2000" dirty="0" smtClean="0"/>
              <a:t> </a:t>
            </a:r>
            <a:r>
              <a:rPr lang="nb-NO" sz="2000" dirty="0" err="1" smtClean="0"/>
              <a:t>templates</a:t>
            </a:r>
            <a:r>
              <a:rPr lang="nb-NO" sz="2000" dirty="0" smtClean="0"/>
              <a:t>» </a:t>
            </a:r>
            <a:r>
              <a:rPr lang="nb-NO" sz="2000" dirty="0"/>
              <a:t>og </a:t>
            </a:r>
            <a:r>
              <a:rPr lang="nb-NO" sz="2000" dirty="0" smtClean="0"/>
              <a:t>XBRL-taksonomier</a:t>
            </a:r>
            <a:endParaRPr lang="nb-NO" sz="20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416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8950" y="488950"/>
            <a:ext cx="7848426" cy="1143000"/>
          </a:xfrm>
        </p:spPr>
        <p:txBody>
          <a:bodyPr/>
          <a:lstStyle/>
          <a:p>
            <a:r>
              <a:rPr lang="nb-NO" sz="2000" dirty="0" smtClean="0"/>
              <a:t>3. Finanstilsynets </a:t>
            </a:r>
            <a:r>
              <a:rPr lang="nb-NO" sz="2000" dirty="0"/>
              <a:t>løsning - Datainngang og kontroller:</a:t>
            </a:r>
            <a:br>
              <a:rPr lang="nb-NO" sz="2000" dirty="0"/>
            </a:br>
            <a:r>
              <a:rPr lang="nb-NO" sz="2400" dirty="0"/>
              <a:t>Tilbakemeldinger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Formelfeil (1)</a:t>
            </a:r>
            <a:endParaRPr lang="nb-NO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8" y="2199688"/>
            <a:ext cx="8863135" cy="137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92" y="3717032"/>
            <a:ext cx="4134459" cy="261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0337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8950" y="488950"/>
            <a:ext cx="7920434" cy="1143000"/>
          </a:xfrm>
        </p:spPr>
        <p:txBody>
          <a:bodyPr/>
          <a:lstStyle/>
          <a:p>
            <a:r>
              <a:rPr lang="nb-NO" sz="2000" dirty="0" smtClean="0"/>
              <a:t>3. Finanstilsynets </a:t>
            </a:r>
            <a:r>
              <a:rPr lang="nb-NO" sz="2000" dirty="0"/>
              <a:t>løsning - Datainngang og kontroller:</a:t>
            </a:r>
            <a:r>
              <a:rPr lang="nb-NO" sz="2400" dirty="0"/>
              <a:t/>
            </a:r>
            <a:br>
              <a:rPr lang="nb-NO" sz="2400" dirty="0"/>
            </a:br>
            <a:r>
              <a:rPr lang="nb-NO" sz="2400" dirty="0"/>
              <a:t>Tilbakemeldinger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Formelfeil (2)</a:t>
            </a:r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68" y="2401616"/>
            <a:ext cx="8417001" cy="39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7134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8950" y="488950"/>
            <a:ext cx="7848426" cy="1143000"/>
          </a:xfrm>
        </p:spPr>
        <p:txBody>
          <a:bodyPr/>
          <a:lstStyle/>
          <a:p>
            <a:r>
              <a:rPr lang="nb-NO" sz="2000" dirty="0" smtClean="0"/>
              <a:t>3. Finanstilsynets </a:t>
            </a:r>
            <a:r>
              <a:rPr lang="nb-NO" sz="2000" dirty="0"/>
              <a:t>løsning - Datainngang og kontroller</a:t>
            </a:r>
            <a:r>
              <a:rPr lang="nb-NO" sz="2000" dirty="0" smtClean="0"/>
              <a:t>:</a:t>
            </a:r>
            <a:br>
              <a:rPr lang="nb-NO" sz="2000" dirty="0" smtClean="0"/>
            </a:br>
            <a:r>
              <a:rPr lang="nb-NO" sz="2400" dirty="0" smtClean="0"/>
              <a:t>Utfordringer og feilsituasjoner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Ved feiltolkinger fra programvaren i Finanstilsynet:</a:t>
            </a:r>
          </a:p>
          <a:p>
            <a:r>
              <a:rPr lang="nb-NO" dirty="0" smtClean="0"/>
              <a:t>Det har hendt at det er sendt ut e-poster om feil som egentlig ikke er feil</a:t>
            </a:r>
          </a:p>
          <a:p>
            <a:r>
              <a:rPr lang="nb-NO" dirty="0" smtClean="0"/>
              <a:t>Det har hendt at dataflyten er stoppet selv om filen har vært ok</a:t>
            </a:r>
          </a:p>
          <a:p>
            <a:r>
              <a:rPr lang="nb-NO" dirty="0" smtClean="0"/>
              <a:t>Når en situasjon oppstår – umiddelbar dialog med den eller de som er berørt. 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23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8950" y="488950"/>
            <a:ext cx="7920434" cy="1143000"/>
          </a:xfrm>
        </p:spPr>
        <p:txBody>
          <a:bodyPr/>
          <a:lstStyle/>
          <a:p>
            <a:r>
              <a:rPr lang="nb-NO" sz="2000" dirty="0" smtClean="0"/>
              <a:t>3. Finanstilsynets </a:t>
            </a:r>
            <a:r>
              <a:rPr lang="nb-NO" sz="2000" dirty="0"/>
              <a:t>løsning - Datainngang og kontroller:</a:t>
            </a:r>
            <a:br>
              <a:rPr lang="nb-NO" sz="2000" dirty="0"/>
            </a:br>
            <a:r>
              <a:rPr lang="nb-NO" sz="2400" dirty="0" smtClean="0"/>
              <a:t>Viktig å være klar over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95300" y="1600201"/>
            <a:ext cx="9060211" cy="4525963"/>
          </a:xfrm>
        </p:spPr>
        <p:txBody>
          <a:bodyPr>
            <a:normAutofit lnSpcReduction="10000"/>
          </a:bodyPr>
          <a:lstStyle/>
          <a:p>
            <a:r>
              <a:rPr lang="nb-NO" sz="2400" dirty="0" smtClean="0"/>
              <a:t>Mye automatikk i dataflyten</a:t>
            </a:r>
          </a:p>
          <a:p>
            <a:endParaRPr lang="nb-NO" sz="2400" dirty="0" smtClean="0"/>
          </a:p>
          <a:p>
            <a:r>
              <a:rPr lang="nb-NO" sz="2400" dirty="0" smtClean="0"/>
              <a:t>Tilbakemeldinger gis ved feil</a:t>
            </a:r>
          </a:p>
          <a:p>
            <a:endParaRPr lang="nb-NO" sz="2400" dirty="0" smtClean="0"/>
          </a:p>
          <a:p>
            <a:r>
              <a:rPr lang="nb-NO" sz="2400" dirty="0" smtClean="0"/>
              <a:t>Hvis alt ok teknisk, sender ikke systemet noe</a:t>
            </a:r>
          </a:p>
          <a:p>
            <a:endParaRPr lang="nb-NO" sz="2400" dirty="0" smtClean="0"/>
          </a:p>
          <a:p>
            <a:r>
              <a:rPr lang="nb-NO" sz="2400" dirty="0" smtClean="0"/>
              <a:t>En korrupt fil kan midlertidig stoppe dataflyten for etterfølgende filer</a:t>
            </a:r>
          </a:p>
          <a:p>
            <a:endParaRPr lang="nb-NO" sz="2400" dirty="0" smtClean="0"/>
          </a:p>
          <a:p>
            <a:r>
              <a:rPr lang="nb-NO" sz="2400" dirty="0" smtClean="0"/>
              <a:t>Det benyttes mye felles logikk og komponenter mellom CRD IV og Solvens II</a:t>
            </a:r>
            <a:endParaRPr lang="nb-NO" sz="24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024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smtClean="0"/>
              <a:t>4. Nye versjoner av CRD IV</a:t>
            </a:r>
            <a:br>
              <a:rPr lang="nb-NO" sz="2400" dirty="0" smtClean="0"/>
            </a:br>
            <a:r>
              <a:rPr lang="nb-NO" sz="2800" dirty="0" smtClean="0"/>
              <a:t>V. 2.6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8950" y="1268761"/>
            <a:ext cx="9177338" cy="4885978"/>
          </a:xfrm>
        </p:spPr>
        <p:txBody>
          <a:bodyPr/>
          <a:lstStyle/>
          <a:p>
            <a:endParaRPr lang="nb-NO" sz="1800" dirty="0" smtClean="0"/>
          </a:p>
          <a:p>
            <a:r>
              <a:rPr lang="nb-NO" sz="2000" dirty="0" smtClean="0"/>
              <a:t>Gjeldende fra 30.06.2017</a:t>
            </a:r>
          </a:p>
          <a:p>
            <a:endParaRPr lang="nb-NO" sz="2000" dirty="0" smtClean="0"/>
          </a:p>
          <a:p>
            <a:r>
              <a:rPr lang="nb-NO" sz="2000" dirty="0" smtClean="0"/>
              <a:t>Svært lite innholdsmessige endringer</a:t>
            </a:r>
          </a:p>
          <a:p>
            <a:pPr lvl="1"/>
            <a:r>
              <a:rPr lang="nb-NO" sz="2000" dirty="0" smtClean="0"/>
              <a:t>Excel-maler for v.2.5 videreføres for v.2.6</a:t>
            </a:r>
          </a:p>
          <a:p>
            <a:pPr lvl="1"/>
            <a:r>
              <a:rPr lang="nb-NO" sz="2000" dirty="0" smtClean="0"/>
              <a:t>Kapital er oppdatert </a:t>
            </a:r>
            <a:r>
              <a:rPr lang="nb-NO" sz="2000" dirty="0" err="1" smtClean="0"/>
              <a:t>mhp</a:t>
            </a:r>
            <a:r>
              <a:rPr lang="nb-NO" sz="2000" dirty="0" smtClean="0"/>
              <a:t> endringer i formler </a:t>
            </a:r>
          </a:p>
          <a:p>
            <a:pPr lvl="2"/>
            <a:r>
              <a:rPr lang="nb-NO" sz="2000" dirty="0" smtClean="0"/>
              <a:t>Anbefaler foretakene å benytte sist oppdatert mal</a:t>
            </a:r>
          </a:p>
          <a:p>
            <a:pPr lvl="1"/>
            <a:r>
              <a:rPr lang="nb-NO" sz="2000" dirty="0" err="1" smtClean="0"/>
              <a:t>Benchmark</a:t>
            </a:r>
            <a:r>
              <a:rPr lang="nb-NO" sz="2000" dirty="0" smtClean="0"/>
              <a:t> endres</a:t>
            </a:r>
          </a:p>
          <a:p>
            <a:pPr lvl="2"/>
            <a:r>
              <a:rPr lang="nb-NO" sz="2000" dirty="0" smtClean="0"/>
              <a:t>gjelder fra 31.12.17, kun et utvalg foretak rapporterer </a:t>
            </a:r>
            <a:r>
              <a:rPr lang="nb-NO" sz="2000" dirty="0" err="1" smtClean="0"/>
              <a:t>Benchmark</a:t>
            </a:r>
            <a:endParaRPr lang="nb-NO" sz="2000" dirty="0" smtClean="0"/>
          </a:p>
          <a:p>
            <a:pPr lvl="2"/>
            <a:endParaRPr lang="nb-NO" sz="2000" dirty="0" smtClean="0"/>
          </a:p>
          <a:p>
            <a:pPr lvl="2"/>
            <a:endParaRPr lang="nb-NO" sz="2000" dirty="0" smtClean="0"/>
          </a:p>
          <a:p>
            <a:pPr lvl="2"/>
            <a:endParaRPr lang="nb-NO" sz="1200" dirty="0"/>
          </a:p>
          <a:p>
            <a:pPr marL="914400" lvl="2" indent="0">
              <a:buNone/>
            </a:pPr>
            <a:endParaRPr lang="nb-NO" sz="1200" dirty="0" smtClean="0"/>
          </a:p>
          <a:p>
            <a:pPr marL="914400" lvl="2" indent="0">
              <a:buNone/>
            </a:pPr>
            <a:endParaRPr lang="nb-NO" sz="1200" dirty="0" smtClean="0"/>
          </a:p>
          <a:p>
            <a:pPr lvl="1"/>
            <a:endParaRPr lang="nb-NO" sz="1400" dirty="0" smtClean="0"/>
          </a:p>
          <a:p>
            <a:endParaRPr lang="nb-NO" sz="18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026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Nye versjoner av CRD IV</a:t>
            </a:r>
            <a:br>
              <a:rPr lang="nb-NO" sz="2800" dirty="0" smtClean="0"/>
            </a:br>
            <a:r>
              <a:rPr lang="nb-NO" sz="2800" dirty="0" smtClean="0"/>
              <a:t>V. 2.6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8950" y="1268761"/>
            <a:ext cx="9177338" cy="4885978"/>
          </a:xfrm>
        </p:spPr>
        <p:txBody>
          <a:bodyPr/>
          <a:lstStyle/>
          <a:p>
            <a:endParaRPr lang="nb-NO" sz="1800" dirty="0" smtClean="0"/>
          </a:p>
          <a:p>
            <a:pPr marL="0" indent="0">
              <a:buNone/>
            </a:pPr>
            <a:r>
              <a:rPr lang="nb-NO" sz="2000" dirty="0" smtClean="0"/>
              <a:t>Kjent problemstilling med CRD IV v.2.6-taksonomi – vær oppmerksom:</a:t>
            </a:r>
          </a:p>
          <a:p>
            <a:r>
              <a:rPr lang="nb-NO" sz="2000" dirty="0" smtClean="0"/>
              <a:t>Enkelte regler er ikke implementert riktig i </a:t>
            </a:r>
            <a:r>
              <a:rPr lang="nb-NO" sz="2000" dirty="0" err="1" smtClean="0"/>
              <a:t>hht</a:t>
            </a:r>
            <a:r>
              <a:rPr lang="nb-NO" sz="2000" dirty="0" smtClean="0"/>
              <a:t> XBRL-standarden</a:t>
            </a:r>
          </a:p>
          <a:p>
            <a:r>
              <a:rPr lang="nb-NO" sz="2000" dirty="0" smtClean="0"/>
              <a:t>Kan gi problemstillinger/feilmeldinger under validering</a:t>
            </a:r>
          </a:p>
          <a:p>
            <a:r>
              <a:rPr lang="nb-NO" sz="2000" dirty="0" smtClean="0"/>
              <a:t>Gjelder følgende formler:</a:t>
            </a:r>
          </a:p>
          <a:p>
            <a:pPr lvl="1"/>
            <a:r>
              <a:rPr lang="nb-NO" sz="1600" dirty="0"/>
              <a:t>COREP: 5 regler:  v4747_m, v4819_m, </a:t>
            </a:r>
            <a:r>
              <a:rPr lang="nb-NO" sz="1600" dirty="0" smtClean="0"/>
              <a:t>v4861_m, v4862_m, v4863_m</a:t>
            </a:r>
          </a:p>
          <a:p>
            <a:pPr lvl="1"/>
            <a:r>
              <a:rPr lang="nb-NO" sz="1600" dirty="0" smtClean="0"/>
              <a:t>FINREP: 7 regler: v4962_m, v4963_m, v4964_m, v4965_m</a:t>
            </a:r>
            <a:r>
              <a:rPr lang="nb-NO" sz="1600" dirty="0"/>
              <a:t>, </a:t>
            </a:r>
            <a:r>
              <a:rPr lang="nb-NO" sz="1600" dirty="0" smtClean="0"/>
              <a:t>v4966_m</a:t>
            </a:r>
            <a:r>
              <a:rPr lang="nb-NO" sz="1600" dirty="0"/>
              <a:t>, </a:t>
            </a:r>
            <a:r>
              <a:rPr lang="nb-NO" sz="1600" dirty="0" smtClean="0"/>
              <a:t>v4967_m, v4968_m</a:t>
            </a:r>
          </a:p>
          <a:p>
            <a:pPr lvl="1"/>
            <a:endParaRPr lang="nb-NO" sz="1600" dirty="0"/>
          </a:p>
          <a:p>
            <a:r>
              <a:rPr lang="nb-NO" sz="2000" dirty="0" smtClean="0"/>
              <a:t>Finanstilsynet har rettet i sin løsning, og sannsynligvis er det fikset i andre løsninger også</a:t>
            </a:r>
          </a:p>
          <a:p>
            <a:r>
              <a:rPr lang="nb-NO" sz="2000" dirty="0" smtClean="0"/>
              <a:t>Ved eventuelle problemer, kan disse formlene ignoreres.</a:t>
            </a:r>
          </a:p>
          <a:p>
            <a:endParaRPr lang="nb-NO" sz="2000" dirty="0"/>
          </a:p>
          <a:p>
            <a:endParaRPr lang="nb-NO" sz="2000" dirty="0" smtClean="0"/>
          </a:p>
          <a:p>
            <a:pPr lvl="2"/>
            <a:endParaRPr lang="nb-NO" sz="1800" dirty="0"/>
          </a:p>
          <a:p>
            <a:pPr marL="914400" lvl="2" indent="0">
              <a:buNone/>
            </a:pPr>
            <a:endParaRPr lang="nb-NO" sz="1200" dirty="0" smtClean="0"/>
          </a:p>
          <a:p>
            <a:pPr marL="914400" lvl="2" indent="0">
              <a:buNone/>
            </a:pPr>
            <a:endParaRPr lang="nb-NO" sz="1200" dirty="0" smtClean="0"/>
          </a:p>
          <a:p>
            <a:pPr lvl="1"/>
            <a:endParaRPr lang="nb-NO" sz="1400" dirty="0" smtClean="0"/>
          </a:p>
          <a:p>
            <a:endParaRPr lang="nb-NO" sz="18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21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smtClean="0"/>
              <a:t>4. Nye versjoner av CRD IV</a:t>
            </a: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 smtClean="0"/>
              <a:t>V. 2.7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8950" y="1268761"/>
            <a:ext cx="9177338" cy="4885978"/>
          </a:xfrm>
        </p:spPr>
        <p:txBody>
          <a:bodyPr/>
          <a:lstStyle/>
          <a:p>
            <a:pPr marL="914400" lvl="2" indent="0">
              <a:buNone/>
            </a:pPr>
            <a:endParaRPr lang="nb-NO" sz="1200" dirty="0" smtClean="0"/>
          </a:p>
          <a:p>
            <a:r>
              <a:rPr lang="nb-NO" sz="2000" dirty="0" smtClean="0"/>
              <a:t>Gjeldende fra 31.03.2018</a:t>
            </a:r>
          </a:p>
          <a:p>
            <a:endParaRPr lang="nb-NO" sz="2000" dirty="0" smtClean="0"/>
          </a:p>
          <a:p>
            <a:r>
              <a:rPr lang="nb-NO" sz="2000" dirty="0" smtClean="0"/>
              <a:t>Allerede publisert hos EBA</a:t>
            </a:r>
          </a:p>
          <a:p>
            <a:endParaRPr lang="nb-NO" sz="2000" dirty="0" smtClean="0"/>
          </a:p>
          <a:p>
            <a:r>
              <a:rPr lang="nb-NO" sz="2000" dirty="0" err="1" smtClean="0"/>
              <a:t>Hovedendringer</a:t>
            </a:r>
            <a:r>
              <a:rPr lang="nb-NO" sz="2000" dirty="0" smtClean="0"/>
              <a:t>, spesielt med hensyn på:</a:t>
            </a:r>
          </a:p>
          <a:p>
            <a:pPr lvl="1"/>
            <a:r>
              <a:rPr lang="nb-NO" sz="2000" dirty="0" smtClean="0"/>
              <a:t>FINREP  (IFRS 9)</a:t>
            </a:r>
          </a:p>
          <a:p>
            <a:pPr lvl="1"/>
            <a:r>
              <a:rPr lang="nb-NO" sz="2000" dirty="0" smtClean="0"/>
              <a:t>Kapital (Stats-/kommunegjeld, Operasjonell risiko)</a:t>
            </a:r>
          </a:p>
          <a:p>
            <a:pPr lvl="1"/>
            <a:r>
              <a:rPr lang="nb-NO" sz="2000" dirty="0" smtClean="0"/>
              <a:t>ALMM (</a:t>
            </a:r>
            <a:r>
              <a:rPr lang="nb-NO" sz="2000" dirty="0" err="1" smtClean="0"/>
              <a:t>Maturity</a:t>
            </a:r>
            <a:r>
              <a:rPr lang="nb-NO" sz="2000" dirty="0" smtClean="0"/>
              <a:t> ladder)</a:t>
            </a:r>
            <a:endParaRPr lang="nb-NO" sz="20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003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smtClean="0"/>
              <a:t>5. Nyttig informasjon for å orientere seg om XBRL og standardisering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sz="2000" dirty="0" err="1" smtClean="0"/>
              <a:t>Eurofiling</a:t>
            </a:r>
            <a:r>
              <a:rPr lang="en-US" sz="2000" dirty="0" smtClean="0"/>
              <a:t>: </a:t>
            </a:r>
            <a:r>
              <a:rPr lang="nb-NO" sz="1800" dirty="0" smtClean="0">
                <a:hlinkClick r:id="rId2"/>
              </a:rPr>
              <a:t>http</a:t>
            </a:r>
            <a:r>
              <a:rPr lang="nb-NO" sz="1800" dirty="0">
                <a:hlinkClick r:id="rId2"/>
              </a:rPr>
              <a:t>://www.eurofiling.info/index.shtml</a:t>
            </a:r>
            <a:endParaRPr lang="nb-NO" sz="1800" dirty="0"/>
          </a:p>
          <a:p>
            <a:pPr lvl="1"/>
            <a:r>
              <a:rPr lang="en-US" sz="1600" dirty="0" err="1"/>
              <a:t>Eurofiling</a:t>
            </a:r>
            <a:r>
              <a:rPr lang="en-US" sz="1600" dirty="0"/>
              <a:t> project is an open joint initiative of the European Banking Authority (</a:t>
            </a:r>
            <a:r>
              <a:rPr lang="en-US" sz="1600" dirty="0">
                <a:hlinkClick r:id="rId3"/>
              </a:rPr>
              <a:t>EBA</a:t>
            </a:r>
            <a:r>
              <a:rPr lang="en-US" sz="1600" dirty="0"/>
              <a:t>) and the European Insurance and Occupational Pensions Authority (</a:t>
            </a:r>
            <a:r>
              <a:rPr lang="en-US" sz="1600" dirty="0">
                <a:hlinkClick r:id="rId4"/>
              </a:rPr>
              <a:t>EIOPA</a:t>
            </a:r>
            <a:r>
              <a:rPr lang="en-US" sz="1600" dirty="0"/>
              <a:t>) </a:t>
            </a:r>
            <a:r>
              <a:rPr lang="en-US" sz="1600" dirty="0" smtClean="0"/>
              <a:t>in </a:t>
            </a:r>
            <a:r>
              <a:rPr lang="en-US" sz="1600" dirty="0"/>
              <a:t>collaboration with </a:t>
            </a:r>
            <a:r>
              <a:rPr lang="en-US" sz="1600" dirty="0">
                <a:hlinkClick r:id="rId5"/>
              </a:rPr>
              <a:t>XBRL Europe</a:t>
            </a:r>
            <a:r>
              <a:rPr lang="en-US" sz="1600" dirty="0"/>
              <a:t>, as well as stakeholders as banks, solutions providers, academy and individuals. The deliverables are Data Models, XBRL taxonomies, know-how and materials for Supervisory Frameworks: COREP, FINREP and Solvency II</a:t>
            </a:r>
            <a:r>
              <a:rPr lang="en-US" sz="1600" dirty="0" smtClean="0"/>
              <a:t>.</a:t>
            </a:r>
            <a:endParaRPr lang="en-US" sz="1600" dirty="0"/>
          </a:p>
          <a:p>
            <a:pPr marL="857250" lvl="1"/>
            <a:r>
              <a:rPr lang="nb-NO" sz="1600" dirty="0" smtClean="0"/>
              <a:t>blant </a:t>
            </a:r>
            <a:r>
              <a:rPr lang="nb-NO" sz="1600" dirty="0"/>
              <a:t>annet informasjon om leverandørmarkedet i </a:t>
            </a:r>
            <a:r>
              <a:rPr lang="nb-NO" sz="1600" dirty="0" smtClean="0"/>
              <a:t>Europa (</a:t>
            </a:r>
            <a:r>
              <a:rPr lang="nb-NO" sz="1600" dirty="0" smtClean="0">
                <a:hlinkClick r:id="rId6"/>
              </a:rPr>
              <a:t>XBRL Solutions in </a:t>
            </a:r>
            <a:r>
              <a:rPr lang="nb-NO" sz="1600" dirty="0" err="1" smtClean="0">
                <a:hlinkClick r:id="rId6"/>
              </a:rPr>
              <a:t>the</a:t>
            </a:r>
            <a:r>
              <a:rPr lang="nb-NO" sz="1600" dirty="0" smtClean="0">
                <a:hlinkClick r:id="rId6"/>
              </a:rPr>
              <a:t> European </a:t>
            </a:r>
            <a:r>
              <a:rPr lang="nb-NO" sz="1600" dirty="0" err="1" smtClean="0">
                <a:hlinkClick r:id="rId6"/>
              </a:rPr>
              <a:t>market</a:t>
            </a:r>
            <a:r>
              <a:rPr lang="nb-NO" sz="1600" dirty="0" smtClean="0"/>
              <a:t>)</a:t>
            </a:r>
            <a:endParaRPr lang="en-US" sz="1600" dirty="0" smtClean="0">
              <a:hlinkClick r:id="rId7"/>
            </a:endParaRPr>
          </a:p>
          <a:p>
            <a:pPr marL="114300" indent="0">
              <a:buNone/>
            </a:pPr>
            <a:endParaRPr lang="en-US" sz="2000" dirty="0" smtClean="0"/>
          </a:p>
          <a:p>
            <a:pPr marL="114300" indent="0">
              <a:buNone/>
            </a:pPr>
            <a:r>
              <a:rPr lang="en-US" sz="2000" dirty="0" smtClean="0">
                <a:hlinkClick r:id="rId7"/>
              </a:rPr>
              <a:t>XBRL EUROPE</a:t>
            </a:r>
            <a:r>
              <a:rPr lang="en-US" sz="2000" dirty="0" smtClean="0"/>
              <a:t> og </a:t>
            </a:r>
            <a:r>
              <a:rPr lang="en-US" sz="2000" dirty="0" smtClean="0">
                <a:hlinkClick r:id="rId8"/>
              </a:rPr>
              <a:t>XBRL International</a:t>
            </a:r>
            <a:endParaRPr lang="en-US" sz="2000" dirty="0" smtClean="0"/>
          </a:p>
          <a:p>
            <a:pPr marL="114300" indent="0">
              <a:buNone/>
            </a:pPr>
            <a:endParaRPr lang="nb-NO" sz="2000" dirty="0" smtClean="0"/>
          </a:p>
          <a:p>
            <a:pPr marL="114300" indent="0">
              <a:buNone/>
            </a:pPr>
            <a:r>
              <a:rPr lang="nb-NO" sz="2000" dirty="0" smtClean="0"/>
              <a:t>CEN (</a:t>
            </a:r>
            <a:r>
              <a:rPr lang="fr-FR" sz="2000" i="1" dirty="0" smtClean="0"/>
              <a:t>European Committee for Standardization), </a:t>
            </a:r>
            <a:r>
              <a:rPr lang="nb-NO" sz="2000" dirty="0" smtClean="0"/>
              <a:t>prinsipper og metoder i XBRL-utviklingen </a:t>
            </a:r>
            <a:r>
              <a:rPr lang="en-US" sz="1800" dirty="0" smtClean="0">
                <a:hlinkClick r:id="rId9"/>
              </a:rPr>
              <a:t>http://cen.eurofiling.info/</a:t>
            </a:r>
            <a:endParaRPr lang="en-US" sz="1800" dirty="0" smtClean="0"/>
          </a:p>
          <a:p>
            <a:pPr marL="11430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nb-NO" sz="2000" dirty="0" smtClean="0"/>
              <a:t>Informasjon om LEI og </a:t>
            </a:r>
            <a:r>
              <a:rPr lang="en-US" sz="2000" dirty="0"/>
              <a:t>Global Legal Entity Identifier Foundation (GLEIF</a:t>
            </a:r>
            <a:r>
              <a:rPr lang="en-US" sz="2000" dirty="0" smtClean="0"/>
              <a:t>): </a:t>
            </a:r>
            <a:r>
              <a:rPr lang="nb-NO" sz="2000" dirty="0" smtClean="0">
                <a:hlinkClick r:id="rId8"/>
              </a:rPr>
              <a:t>https</a:t>
            </a:r>
            <a:r>
              <a:rPr lang="nb-NO" sz="2000" dirty="0">
                <a:hlinkClick r:id="rId8"/>
              </a:rPr>
              <a:t>://</a:t>
            </a:r>
            <a:r>
              <a:rPr lang="nb-NO" sz="2000" dirty="0" smtClean="0">
                <a:hlinkClick r:id="rId8"/>
              </a:rPr>
              <a:t>www.gleif.org/en</a:t>
            </a: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400" dirty="0"/>
              <a:t> </a:t>
            </a:r>
          </a:p>
          <a:p>
            <a:pPr marL="114300" indent="0">
              <a:buNone/>
            </a:pPr>
            <a:endParaRPr lang="en-US" sz="2200" dirty="0" smtClean="0"/>
          </a:p>
          <a:p>
            <a:pPr marL="914400" lvl="2" indent="0"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nb-NO" sz="1600" dirty="0" smtClean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639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smtClean="0"/>
              <a:t>5. Informasjon om:</a:t>
            </a:r>
            <a:br>
              <a:rPr lang="nb-NO" sz="2400" dirty="0" smtClean="0"/>
            </a:br>
            <a:r>
              <a:rPr lang="nb-NO" sz="2400" dirty="0" smtClean="0"/>
              <a:t>Global Legal </a:t>
            </a:r>
            <a:r>
              <a:rPr lang="nb-NO" sz="2400" dirty="0" err="1" smtClean="0"/>
              <a:t>Entity</a:t>
            </a:r>
            <a:r>
              <a:rPr lang="nb-NO" sz="2400" dirty="0" smtClean="0"/>
              <a:t> </a:t>
            </a:r>
            <a:r>
              <a:rPr lang="nb-NO" sz="2400" dirty="0" err="1" smtClean="0"/>
              <a:t>Identificator</a:t>
            </a:r>
            <a:r>
              <a:rPr lang="nb-NO" sz="2400" dirty="0" smtClean="0"/>
              <a:t> (LEI)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z="1800" dirty="0"/>
              <a:t>G20 har gitt </a:t>
            </a:r>
            <a:r>
              <a:rPr lang="nb-NO" sz="1800" dirty="0" smtClean="0"/>
              <a:t>Financial </a:t>
            </a:r>
            <a:r>
              <a:rPr lang="nb-NO" sz="1800" dirty="0" err="1"/>
              <a:t>Stability</a:t>
            </a:r>
            <a:r>
              <a:rPr lang="nb-NO" sz="1800" dirty="0"/>
              <a:t> </a:t>
            </a:r>
            <a:r>
              <a:rPr lang="nb-NO" sz="1800" dirty="0" smtClean="0"/>
              <a:t>Board (FSB) </a:t>
            </a:r>
            <a:r>
              <a:rPr lang="nb-NO" sz="1800" dirty="0"/>
              <a:t>oppdrag med å utvikle og implementere et rammeverk for en global Legal </a:t>
            </a:r>
            <a:r>
              <a:rPr lang="nb-NO" sz="1800" dirty="0" err="1" smtClean="0"/>
              <a:t>Entity</a:t>
            </a:r>
            <a:r>
              <a:rPr lang="nb-NO" sz="1800" dirty="0" smtClean="0"/>
              <a:t> </a:t>
            </a:r>
            <a:r>
              <a:rPr lang="nb-NO" sz="1800" dirty="0" err="1" smtClean="0"/>
              <a:t>Identificator</a:t>
            </a:r>
            <a:r>
              <a:rPr lang="nb-NO" sz="1800" dirty="0" smtClean="0"/>
              <a:t> (LEI)</a:t>
            </a:r>
          </a:p>
          <a:p>
            <a:pPr lvl="0"/>
            <a:endParaRPr lang="nb-NO" sz="1800" dirty="0"/>
          </a:p>
          <a:p>
            <a:pPr lvl="0"/>
            <a:r>
              <a:rPr lang="en-US" sz="1800" dirty="0"/>
              <a:t>FSB </a:t>
            </a:r>
            <a:r>
              <a:rPr lang="en-US" sz="1800" dirty="0" err="1"/>
              <a:t>utarbeidet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 smtClean="0"/>
              <a:t>juni</a:t>
            </a:r>
            <a:r>
              <a:rPr lang="en-US" sz="1800" dirty="0" smtClean="0"/>
              <a:t> 2012 en </a:t>
            </a:r>
            <a:r>
              <a:rPr lang="en-US" sz="1800" dirty="0"/>
              <a:t>rapport </a:t>
            </a:r>
            <a:r>
              <a:rPr lang="en-US" sz="1800" dirty="0" err="1"/>
              <a:t>som</a:t>
            </a:r>
            <a:r>
              <a:rPr lang="en-US" sz="1800" dirty="0"/>
              <a:t> "</a:t>
            </a:r>
            <a:r>
              <a:rPr lang="en-US" sz="1800" i="1" dirty="0"/>
              <a:t>sets out recommendations and proposals to implement a global Legal Entity Identifier (LEI) system that will uniquely identify parties to financial transactions."</a:t>
            </a:r>
            <a:endParaRPr lang="nb-NO" sz="1800" dirty="0"/>
          </a:p>
          <a:p>
            <a:endParaRPr lang="nb-NO" sz="1800" dirty="0" smtClean="0"/>
          </a:p>
          <a:p>
            <a:r>
              <a:rPr lang="nb-NO" sz="1800" dirty="0" smtClean="0"/>
              <a:t>Rapporten ble støttet av G20, og FSB startet arbeidet med å </a:t>
            </a:r>
            <a:r>
              <a:rPr lang="nb-NO" sz="1800" dirty="0"/>
              <a:t>utvikle </a:t>
            </a:r>
            <a:r>
              <a:rPr lang="nb-NO" sz="1800" dirty="0" smtClean="0"/>
              <a:t>den globale </a:t>
            </a:r>
            <a:r>
              <a:rPr lang="nb-NO" sz="1800" dirty="0"/>
              <a:t>identifikator (LEI) </a:t>
            </a:r>
            <a:endParaRPr lang="nb-NO" sz="1800" dirty="0" smtClean="0"/>
          </a:p>
          <a:p>
            <a:endParaRPr lang="nb-NO" sz="1800" dirty="0" smtClean="0"/>
          </a:p>
          <a:p>
            <a:r>
              <a:rPr lang="nb-NO" sz="1800" dirty="0" smtClean="0"/>
              <a:t>Identifikatoren skal </a:t>
            </a:r>
            <a:r>
              <a:rPr lang="nb-NO" sz="1800" dirty="0"/>
              <a:t>medvirke til at parter i finansielle transaksjoner globalt skal kunne identifiseres unikt</a:t>
            </a:r>
            <a:r>
              <a:rPr lang="nb-NO" sz="1800" dirty="0" smtClean="0"/>
              <a:t>.</a:t>
            </a:r>
          </a:p>
          <a:p>
            <a:endParaRPr lang="nb-NO" sz="1800" dirty="0" smtClean="0"/>
          </a:p>
          <a:p>
            <a:r>
              <a:rPr lang="nb-NO" sz="1800" dirty="0" smtClean="0"/>
              <a:t>Framtidige </a:t>
            </a:r>
            <a:r>
              <a:rPr lang="nb-NO" sz="1800" dirty="0"/>
              <a:t>internasjonale finansielle rapporteringskrav og analyser vil basere seg på denne </a:t>
            </a:r>
            <a:r>
              <a:rPr lang="nb-NO" sz="1800" dirty="0" smtClean="0"/>
              <a:t>identifikatoren.</a:t>
            </a:r>
          </a:p>
          <a:p>
            <a:endParaRPr lang="nb-NO" sz="1800" dirty="0" smtClean="0"/>
          </a:p>
          <a:p>
            <a:endParaRPr lang="nb-NO" sz="18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37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8950" y="488950"/>
            <a:ext cx="7704410" cy="1143000"/>
          </a:xfrm>
        </p:spPr>
        <p:txBody>
          <a:bodyPr/>
          <a:lstStyle/>
          <a:p>
            <a:r>
              <a:rPr lang="nb-NO" sz="2400" dirty="0" smtClean="0"/>
              <a:t>5. Nyttig informasjon hos Finanstilsynet.no :</a:t>
            </a:r>
            <a:br>
              <a:rPr lang="nb-NO" sz="2400" dirty="0" smtClean="0"/>
            </a:br>
            <a:r>
              <a:rPr lang="nb-NO" sz="2400" dirty="0" smtClean="0"/>
              <a:t>Kontaktpersoner og rapporteringsmateriell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8950" y="1268761"/>
            <a:ext cx="9177338" cy="4885978"/>
          </a:xfrm>
        </p:spPr>
        <p:txBody>
          <a:bodyPr/>
          <a:lstStyle/>
          <a:p>
            <a:r>
              <a:rPr lang="nb-NO" sz="2000" dirty="0" smtClean="0"/>
              <a:t>Informasjon </a:t>
            </a:r>
            <a:r>
              <a:rPr lang="nb-NO" sz="2000" dirty="0"/>
              <a:t>og rapporteringsmateriell CRD IV</a:t>
            </a:r>
            <a:br>
              <a:rPr lang="nb-NO" sz="2000" dirty="0"/>
            </a:br>
            <a:r>
              <a:rPr lang="nb-NO" sz="1800" dirty="0">
                <a:hlinkClick r:id="rId2"/>
              </a:rPr>
              <a:t>https://www.finanstilsynet.no/rapportering/banker/?</a:t>
            </a:r>
            <a:r>
              <a:rPr lang="nb-NO" sz="1800" dirty="0" smtClean="0">
                <a:hlinkClick r:id="rId2"/>
              </a:rPr>
              <a:t>header=CRD%20IV-rapporteringer</a:t>
            </a:r>
            <a:r>
              <a:rPr lang="nb-NO" sz="1800" dirty="0" smtClean="0"/>
              <a:t> </a:t>
            </a:r>
          </a:p>
          <a:p>
            <a:endParaRPr lang="nb-NO" sz="2000" dirty="0" smtClean="0"/>
          </a:p>
          <a:p>
            <a:r>
              <a:rPr lang="nb-NO" sz="2000" dirty="0" smtClean="0"/>
              <a:t>Teknisk løsning</a:t>
            </a:r>
            <a:r>
              <a:rPr lang="nb-NO" sz="2000" dirty="0"/>
              <a:t/>
            </a:r>
            <a:br>
              <a:rPr lang="nb-NO" sz="2000" dirty="0"/>
            </a:br>
            <a:r>
              <a:rPr lang="nb-NO" sz="1800" dirty="0">
                <a:hlinkClick r:id="rId3"/>
              </a:rPr>
              <a:t>https://www.finanstilsynet.no/rapportering/fellesrapporteringer/crd-iv-teknisk-losning/?</a:t>
            </a:r>
            <a:r>
              <a:rPr lang="nb-NO" sz="1800" dirty="0" smtClean="0">
                <a:hlinkClick r:id="rId3"/>
              </a:rPr>
              <a:t>parent=5908</a:t>
            </a:r>
            <a:r>
              <a:rPr lang="nb-NO" sz="1800" dirty="0" smtClean="0"/>
              <a:t> </a:t>
            </a:r>
          </a:p>
          <a:p>
            <a:endParaRPr lang="nb-NO" sz="2000" dirty="0" smtClean="0"/>
          </a:p>
          <a:p>
            <a:r>
              <a:rPr lang="nb-NO" sz="2000" dirty="0" smtClean="0"/>
              <a:t>Kontaktpersoner:</a:t>
            </a:r>
          </a:p>
          <a:p>
            <a:pPr lvl="1"/>
            <a:r>
              <a:rPr lang="nb-NO" sz="2000" dirty="0" smtClean="0"/>
              <a:t>Teknisk løsning, XBRL:</a:t>
            </a:r>
            <a:br>
              <a:rPr lang="nb-NO" sz="2000" dirty="0" smtClean="0"/>
            </a:br>
            <a:r>
              <a:rPr lang="nb-NO" sz="2000" dirty="0" smtClean="0"/>
              <a:t>	Gry Karlsen (</a:t>
            </a:r>
            <a:r>
              <a:rPr lang="nb-NO" sz="2000" dirty="0" smtClean="0">
                <a:hlinkClick r:id="rId4"/>
              </a:rPr>
              <a:t>gry.karlsen@finanstilsynet.no</a:t>
            </a: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 smtClean="0"/>
              <a:t>	Harald Furnes (</a:t>
            </a:r>
            <a:r>
              <a:rPr lang="nb-NO" sz="2000" dirty="0" smtClean="0">
                <a:hlinkClick r:id="rId5"/>
              </a:rPr>
              <a:t>hfu@finanstilsynet.no</a:t>
            </a:r>
            <a:r>
              <a:rPr lang="nb-NO" sz="2000" dirty="0" smtClean="0"/>
              <a:t>)</a:t>
            </a:r>
          </a:p>
          <a:p>
            <a:pPr marL="914400" lvl="2" indent="0">
              <a:buNone/>
            </a:pPr>
            <a:r>
              <a:rPr lang="nb-NO" sz="2000" dirty="0" smtClean="0"/>
              <a:t>Aftab Ahmad (</a:t>
            </a:r>
            <a:r>
              <a:rPr lang="nb-NO" sz="2000" dirty="0" smtClean="0">
                <a:hlinkClick r:id="rId6"/>
              </a:rPr>
              <a:t>Aftab.Ahmad@finanstilsynet.no</a:t>
            </a:r>
            <a:r>
              <a:rPr lang="nb-NO" sz="1800" dirty="0" smtClean="0"/>
              <a:t>)</a:t>
            </a:r>
          </a:p>
          <a:p>
            <a:pPr lvl="1"/>
            <a:r>
              <a:rPr lang="nb-NO" sz="2000" dirty="0"/>
              <a:t>Rapportering </a:t>
            </a:r>
            <a:r>
              <a:rPr lang="nb-NO" sz="2000" dirty="0" smtClean="0"/>
              <a:t>generelt:</a:t>
            </a: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 smtClean="0"/>
              <a:t>	Gunnar </a:t>
            </a:r>
            <a:r>
              <a:rPr lang="nb-NO" sz="2000" dirty="0"/>
              <a:t>Almklov (gua@finanstilsynet.no)</a:t>
            </a:r>
          </a:p>
          <a:p>
            <a:pPr lvl="1"/>
            <a:endParaRPr lang="nb-NO" sz="2000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99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4488" y="548680"/>
            <a:ext cx="8136904" cy="923825"/>
          </a:xfrm>
        </p:spPr>
        <p:txBody>
          <a:bodyPr/>
          <a:lstStyle/>
          <a:p>
            <a:r>
              <a:rPr lang="nb-NO" sz="1800" dirty="0" smtClean="0"/>
              <a:t>1. Bakgrunn </a:t>
            </a:r>
            <a:r>
              <a:rPr lang="nb-NO" sz="1800" dirty="0"/>
              <a:t>for å gjøre XBRL til obligatorisk rapporteringsstandard </a:t>
            </a: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2000" dirty="0" smtClean="0"/>
              <a:t>EBA: Hvorfor harmonisert rapporteringsstandard XBRL</a:t>
            </a:r>
            <a:endParaRPr lang="nb-NO" sz="2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0976" indent="-380976">
              <a:lnSpc>
                <a:spcPct val="80000"/>
              </a:lnSpc>
            </a:pPr>
            <a:r>
              <a:rPr lang="nb-NO" sz="1800" dirty="0"/>
              <a:t>Ved å benytte XBRL som rapporteringsformat, kan data enklere utveksles med EBA og andre nasjonale </a:t>
            </a:r>
            <a:r>
              <a:rPr lang="nb-NO" sz="1800" dirty="0" smtClean="0"/>
              <a:t>tilsynsmyndigheter.</a:t>
            </a:r>
          </a:p>
          <a:p>
            <a:pPr marL="380976" indent="-380976">
              <a:lnSpc>
                <a:spcPct val="80000"/>
              </a:lnSpc>
            </a:pPr>
            <a:endParaRPr lang="nb-NO" sz="1800" dirty="0" smtClean="0"/>
          </a:p>
          <a:p>
            <a:pPr marL="380976" indent="-380976">
              <a:lnSpc>
                <a:spcPct val="80000"/>
              </a:lnSpc>
            </a:pPr>
            <a:r>
              <a:rPr lang="nb-NO" sz="1800" dirty="0" smtClean="0"/>
              <a:t>For selskap </a:t>
            </a:r>
            <a:r>
              <a:rPr lang="nb-NO" sz="1800" dirty="0"/>
              <a:t>(grupper) som må rapportere til flere land, blir rapporteringskravene like. </a:t>
            </a:r>
          </a:p>
          <a:p>
            <a:pPr marL="380976" indent="-380976">
              <a:lnSpc>
                <a:spcPct val="80000"/>
              </a:lnSpc>
            </a:pPr>
            <a:endParaRPr lang="nb-NO" sz="1800" dirty="0"/>
          </a:p>
          <a:p>
            <a:pPr marL="380976" indent="-380976">
              <a:lnSpc>
                <a:spcPct val="80000"/>
              </a:lnSpc>
            </a:pPr>
            <a:r>
              <a:rPr lang="nb-NO" sz="1800" dirty="0"/>
              <a:t>XBRL-standarden medvirker til at data blir kvalitetssikret etter samme standard/regler i alle </a:t>
            </a:r>
            <a:r>
              <a:rPr lang="nb-NO" sz="1800" dirty="0" smtClean="0"/>
              <a:t>land</a:t>
            </a:r>
          </a:p>
          <a:p>
            <a:pPr marL="571500" lvl="1" indent="-171450"/>
            <a:r>
              <a:rPr lang="nb-NO" sz="1800" dirty="0" smtClean="0"/>
              <a:t>Metadata </a:t>
            </a:r>
            <a:r>
              <a:rPr lang="nb-NO" sz="1800" dirty="0"/>
              <a:t>defineres i kataloger (taksonomier), som er overførbare </a:t>
            </a:r>
            <a:r>
              <a:rPr lang="nb-NO" sz="1800" dirty="0" smtClean="0"/>
              <a:t>og tilgjengelig </a:t>
            </a:r>
            <a:r>
              <a:rPr lang="nb-NO" sz="1800" dirty="0"/>
              <a:t>på </a:t>
            </a:r>
            <a:r>
              <a:rPr lang="nb-NO" sz="1800" dirty="0" smtClean="0"/>
              <a:t>internett.</a:t>
            </a:r>
          </a:p>
          <a:p>
            <a:pPr marL="571500" lvl="1" indent="-171450"/>
            <a:r>
              <a:rPr lang="nb-NO" sz="1800" dirty="0" smtClean="0"/>
              <a:t>Ved </a:t>
            </a:r>
            <a:r>
              <a:rPr lang="nb-NO" sz="1800" dirty="0"/>
              <a:t>uttrekk og ved overføring/innrapportering av data, kan data </a:t>
            </a:r>
            <a:r>
              <a:rPr lang="nb-NO" sz="1800" dirty="0" smtClean="0"/>
              <a:t>kontrolleres og </a:t>
            </a:r>
            <a:r>
              <a:rPr lang="nb-NO" sz="1800" dirty="0"/>
              <a:t>valideres mot taksonomiene -&gt; dvs. at kvalitetssikret data </a:t>
            </a:r>
            <a:r>
              <a:rPr lang="nb-NO" sz="1800" dirty="0" smtClean="0"/>
              <a:t>rapporteres inn</a:t>
            </a:r>
            <a:r>
              <a:rPr lang="nb-NO" sz="1800" dirty="0"/>
              <a:t>.</a:t>
            </a:r>
            <a:endParaRPr lang="nb-NO" sz="1800" dirty="0" smtClean="0"/>
          </a:p>
          <a:p>
            <a:pPr marL="380976" indent="-380976">
              <a:lnSpc>
                <a:spcPct val="80000"/>
              </a:lnSpc>
            </a:pPr>
            <a:endParaRPr lang="nb-NO" sz="1800" dirty="0"/>
          </a:p>
          <a:p>
            <a:pPr marL="380976" indent="-380976">
              <a:lnSpc>
                <a:spcPct val="80000"/>
              </a:lnSpc>
            </a:pPr>
            <a:r>
              <a:rPr lang="nb-NO" sz="1800" dirty="0"/>
              <a:t>Data på XBRL-formatet skal rapporteres videre fra nasjonale myndigheter til EBA</a:t>
            </a:r>
          </a:p>
          <a:p>
            <a:pPr marL="380976" indent="-380976">
              <a:lnSpc>
                <a:spcPct val="80000"/>
              </a:lnSpc>
            </a:pPr>
            <a:endParaRPr lang="nb-NO" sz="1800" dirty="0"/>
          </a:p>
          <a:p>
            <a:pPr marL="380976" indent="-380976">
              <a:lnSpc>
                <a:spcPct val="80000"/>
              </a:lnSpc>
            </a:pPr>
            <a:r>
              <a:rPr lang="nb-NO" sz="1800" dirty="0" smtClean="0"/>
              <a:t>EBA benytter </a:t>
            </a:r>
            <a:r>
              <a:rPr lang="nb-NO" sz="1800" dirty="0"/>
              <a:t>data i sine analyser og </a:t>
            </a:r>
            <a:r>
              <a:rPr lang="nb-NO" sz="1800" dirty="0" smtClean="0"/>
              <a:t>tilsynsoppgaver, og skal også tilrettelegge </a:t>
            </a:r>
            <a:r>
              <a:rPr lang="nb-NO" sz="1800" dirty="0"/>
              <a:t>data til ESRB</a:t>
            </a:r>
          </a:p>
          <a:p>
            <a:pPr marL="342793">
              <a:defRPr/>
            </a:pPr>
            <a:endParaRPr lang="nb-NO" sz="1800" dirty="0" smtClean="0"/>
          </a:p>
          <a:p>
            <a:pPr marL="342793">
              <a:defRPr/>
            </a:pPr>
            <a:endParaRPr lang="nb-NO" sz="1800" dirty="0"/>
          </a:p>
          <a:p>
            <a:pPr marL="380976" indent="-380976">
              <a:lnSpc>
                <a:spcPct val="80000"/>
              </a:lnSpc>
            </a:pPr>
            <a:endParaRPr lang="nb-NO" sz="18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807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72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6073" name="Rectangle 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4488" y="488950"/>
            <a:ext cx="8208912" cy="1143000"/>
          </a:xfrm>
        </p:spPr>
        <p:txBody>
          <a:bodyPr/>
          <a:lstStyle/>
          <a:p>
            <a:r>
              <a:rPr lang="nb-NO" sz="2000" dirty="0" smtClean="0"/>
              <a:t>1. </a:t>
            </a:r>
            <a:r>
              <a:rPr lang="nb-NO" sz="1800" dirty="0" smtClean="0"/>
              <a:t>Bakgrunn </a:t>
            </a:r>
            <a:r>
              <a:rPr lang="nb-NO" sz="1800" dirty="0"/>
              <a:t>for å gjøre XBRL til obligatorisk rapporteringsstandard</a:t>
            </a: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2400" dirty="0" smtClean="0"/>
              <a:t>Fra referansegruppemøte 3. september 2015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dirty="0" smtClean="0"/>
              <a:t>«Alle institusjonene </a:t>
            </a:r>
            <a:r>
              <a:rPr lang="nb-NO" sz="2000" dirty="0"/>
              <a:t>må forberede seg på at Excel-maler </a:t>
            </a:r>
            <a:r>
              <a:rPr lang="nb-NO" sz="2000" dirty="0" smtClean="0"/>
              <a:t>avvikles, fordi</a:t>
            </a:r>
            <a:r>
              <a:rPr lang="nb-NO" sz="2000" dirty="0"/>
              <a:t>:</a:t>
            </a:r>
          </a:p>
          <a:p>
            <a:pPr lvl="1"/>
            <a:r>
              <a:rPr lang="nb-NO" sz="1800" dirty="0" smtClean="0"/>
              <a:t>Det </a:t>
            </a:r>
            <a:r>
              <a:rPr lang="nb-NO" sz="1800" dirty="0"/>
              <a:t>oppnås bedre kvalitet på data som rapporteres på </a:t>
            </a:r>
            <a:r>
              <a:rPr lang="nb-NO" sz="1800" dirty="0" smtClean="0"/>
              <a:t>XBRL-formatet</a:t>
            </a:r>
          </a:p>
          <a:p>
            <a:pPr lvl="1"/>
            <a:endParaRPr lang="nb-NO" sz="1800" dirty="0"/>
          </a:p>
          <a:p>
            <a:pPr lvl="1"/>
            <a:r>
              <a:rPr lang="nb-NO" sz="1800" dirty="0" smtClean="0"/>
              <a:t>Bedre </a:t>
            </a:r>
            <a:r>
              <a:rPr lang="nb-NO" sz="1800" dirty="0"/>
              <a:t>muligheter for å automatisere tilbakemeldinger til rapportør</a:t>
            </a:r>
          </a:p>
          <a:p>
            <a:pPr lvl="1"/>
            <a:endParaRPr lang="nb-NO" sz="1800" dirty="0" smtClean="0"/>
          </a:p>
          <a:p>
            <a:pPr lvl="1"/>
            <a:r>
              <a:rPr lang="nb-NO" sz="1800" dirty="0" smtClean="0"/>
              <a:t>Excel-malene </a:t>
            </a:r>
            <a:r>
              <a:rPr lang="nb-NO" sz="1800" dirty="0"/>
              <a:t>er svært krevende å utvikle og vedlikeholde</a:t>
            </a:r>
          </a:p>
          <a:p>
            <a:pPr lvl="1"/>
            <a:endParaRPr lang="nb-NO" sz="1800" dirty="0" smtClean="0"/>
          </a:p>
          <a:p>
            <a:pPr lvl="1"/>
            <a:r>
              <a:rPr lang="nb-NO" sz="1800" dirty="0" err="1" smtClean="0"/>
              <a:t>Solvency</a:t>
            </a:r>
            <a:r>
              <a:rPr lang="nb-NO" sz="1800" dirty="0" smtClean="0"/>
              <a:t> </a:t>
            </a:r>
            <a:r>
              <a:rPr lang="nb-NO" sz="1800" dirty="0"/>
              <a:t>II-rapporteringen for forsikring innføres med </a:t>
            </a:r>
            <a:r>
              <a:rPr lang="nb-NO" sz="1800" dirty="0" smtClean="0"/>
              <a:t>XBRL som obligatorisk format</a:t>
            </a:r>
            <a:endParaRPr lang="nb-NO" sz="1800" dirty="0"/>
          </a:p>
          <a:p>
            <a:pPr lvl="1"/>
            <a:endParaRPr lang="nb-NO" sz="1800" dirty="0" smtClean="0"/>
          </a:p>
          <a:p>
            <a:pPr lvl="1"/>
            <a:r>
              <a:rPr lang="nb-NO" sz="1800" dirty="0" smtClean="0"/>
              <a:t>Leverandørmarkedet </a:t>
            </a:r>
            <a:r>
              <a:rPr lang="nb-NO" sz="1800" dirty="0"/>
              <a:t>i Norge har økt</a:t>
            </a:r>
          </a:p>
          <a:p>
            <a:pPr lvl="1"/>
            <a:endParaRPr lang="nb-NO" sz="1800" dirty="0" smtClean="0"/>
          </a:p>
          <a:p>
            <a:pPr lvl="1"/>
            <a:r>
              <a:rPr lang="nb-NO" sz="1800" dirty="0" smtClean="0"/>
              <a:t>Foreløpig </a:t>
            </a:r>
            <a:r>
              <a:rPr lang="nb-NO" sz="1800" dirty="0"/>
              <a:t>plan: gjøre XBRL obligatorisk fra </a:t>
            </a:r>
            <a:r>
              <a:rPr lang="nb-NO" sz="1800" dirty="0" smtClean="0"/>
              <a:t>2017»</a:t>
            </a:r>
            <a:endParaRPr lang="nb-NO" sz="18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01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4488" y="488950"/>
            <a:ext cx="8136904" cy="1143000"/>
          </a:xfrm>
        </p:spPr>
        <p:txBody>
          <a:bodyPr/>
          <a:lstStyle/>
          <a:p>
            <a:r>
              <a:rPr lang="nb-NO" sz="1800" dirty="0" smtClean="0"/>
              <a:t>1.Bakgrunn </a:t>
            </a:r>
            <a:r>
              <a:rPr lang="nb-NO" sz="1800" dirty="0"/>
              <a:t>for å gjøre XBRL til obligatorisk rapporteringsstandard</a:t>
            </a: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>Beslutning om XBRL obligatorisk: fra 31.12.2017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8950" y="1268761"/>
            <a:ext cx="9177338" cy="4885978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 smtClean="0"/>
              <a:t>Prosess:</a:t>
            </a:r>
          </a:p>
          <a:p>
            <a:r>
              <a:rPr lang="nb-NO" sz="1800" dirty="0" smtClean="0"/>
              <a:t>Varsling i referansegruppemøter, Finans Norge og via Finanstilsynet hjemmeside</a:t>
            </a:r>
          </a:p>
          <a:p>
            <a:r>
              <a:rPr lang="nb-NO" sz="1800" dirty="0" smtClean="0"/>
              <a:t>Gjennomførte spørreundersøkelse om status for forberedelse i april/mai 2017</a:t>
            </a:r>
          </a:p>
          <a:p>
            <a:r>
              <a:rPr lang="nb-NO" sz="1800" dirty="0" smtClean="0"/>
              <a:t>Konklusjon etter spørreundersøkelse:</a:t>
            </a:r>
          </a:p>
          <a:p>
            <a:pPr lvl="1"/>
            <a:r>
              <a:rPr lang="nb-NO" sz="1800" dirty="0" smtClean="0"/>
              <a:t>Mange </a:t>
            </a:r>
            <a:r>
              <a:rPr lang="nb-NO" sz="1800" dirty="0"/>
              <a:t>foretak er godt i gang med forberedelsene, og vil være i stand til å rapportere XBRL ved 3. kvartal </a:t>
            </a:r>
            <a:r>
              <a:rPr lang="nb-NO" sz="1800" dirty="0" smtClean="0"/>
              <a:t>2017</a:t>
            </a:r>
          </a:p>
          <a:p>
            <a:pPr lvl="1"/>
            <a:r>
              <a:rPr lang="nb-NO" sz="1800" dirty="0"/>
              <a:t>N</a:t>
            </a:r>
            <a:r>
              <a:rPr lang="nb-NO" sz="1800" dirty="0" smtClean="0"/>
              <a:t>oen </a:t>
            </a:r>
            <a:r>
              <a:rPr lang="nb-NO" sz="1800" dirty="0"/>
              <a:t>foretak har utfordringer med å møte </a:t>
            </a:r>
            <a:r>
              <a:rPr lang="nb-NO" sz="1800" dirty="0" smtClean="0"/>
              <a:t>fristen</a:t>
            </a:r>
          </a:p>
          <a:p>
            <a:pPr lvl="1"/>
            <a:r>
              <a:rPr lang="nb-NO" sz="1800" dirty="0"/>
              <a:t>F</a:t>
            </a:r>
            <a:r>
              <a:rPr lang="nb-NO" sz="1800" dirty="0" smtClean="0"/>
              <a:t>risten </a:t>
            </a:r>
            <a:r>
              <a:rPr lang="nb-NO" sz="1800" dirty="0"/>
              <a:t>for obligatorisk rapportering på XBRL-formatet </a:t>
            </a:r>
            <a:r>
              <a:rPr lang="nb-NO" sz="1800" dirty="0" smtClean="0"/>
              <a:t>utsettes til </a:t>
            </a:r>
            <a:r>
              <a:rPr lang="nb-NO" sz="1800" b="1" dirty="0"/>
              <a:t>4. kvartal </a:t>
            </a:r>
            <a:r>
              <a:rPr lang="nb-NO" sz="1800" b="1" dirty="0" smtClean="0"/>
              <a:t>2017</a:t>
            </a:r>
          </a:p>
          <a:p>
            <a:pPr lvl="2"/>
            <a:r>
              <a:rPr lang="nb-NO" sz="1800" dirty="0" smtClean="0"/>
              <a:t>Betyr at all CRD </a:t>
            </a:r>
            <a:r>
              <a:rPr lang="nb-NO" sz="1800" dirty="0"/>
              <a:t>IV-rapportering </a:t>
            </a:r>
            <a:r>
              <a:rPr lang="nb-NO" sz="1800" b="1" dirty="0"/>
              <a:t>pr. 31.12.2017 </a:t>
            </a:r>
            <a:r>
              <a:rPr lang="nb-NO" sz="1800" dirty="0"/>
              <a:t>skal være på XBRL-formatet</a:t>
            </a:r>
            <a:endParaRPr lang="nb-NO" sz="1800" dirty="0" smtClean="0"/>
          </a:p>
          <a:p>
            <a:pPr lvl="1"/>
            <a:r>
              <a:rPr lang="nb-NO" sz="1800" dirty="0" smtClean="0"/>
              <a:t>Foretak </a:t>
            </a:r>
            <a:r>
              <a:rPr lang="nb-NO" sz="1800" dirty="0"/>
              <a:t>som bruker forenklet kapitaldekningsoppgave, og som ikke er underlagt regelverket for store engasjementer, kan unntas fra kravet om rapportering på </a:t>
            </a:r>
            <a:r>
              <a:rPr lang="nb-NO" sz="1800" dirty="0" smtClean="0"/>
              <a:t>XBRL-format.</a:t>
            </a:r>
          </a:p>
          <a:p>
            <a:pPr lvl="2"/>
            <a:r>
              <a:rPr lang="nb-NO" sz="1600" dirty="0"/>
              <a:t>Nærmere bestemt gjelder dette forvaltningsselskap for verdipapirfond med tillatelse til aktiv forvaltning, AIF-forvaltere med tillatelse til aktiv forvaltning, samt verdipapirforetak uten tillatelse til utførelse av ordre, egenhandel, tilrettelegging og garantistillelse ved emisjoner </a:t>
            </a:r>
            <a:r>
              <a:rPr lang="nb-NO" sz="1600" dirty="0" err="1"/>
              <a:t>m.v</a:t>
            </a:r>
            <a:r>
              <a:rPr lang="nb-NO" sz="1600" dirty="0"/>
              <a:t>. og drift av multilateral handelsfasilitet</a:t>
            </a:r>
            <a:r>
              <a:rPr lang="nb-NO" sz="1800" dirty="0"/>
              <a:t>.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80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76536" y="473215"/>
            <a:ext cx="7560840" cy="1143000"/>
          </a:xfrm>
        </p:spPr>
        <p:txBody>
          <a:bodyPr/>
          <a:lstStyle/>
          <a:p>
            <a:r>
              <a:rPr lang="nb-NO" sz="2000" dirty="0" smtClean="0"/>
              <a:t>2. Nødvendig </a:t>
            </a:r>
            <a:r>
              <a:rPr lang="nb-NO" sz="2000" dirty="0"/>
              <a:t>informasjon </a:t>
            </a:r>
            <a:r>
              <a:rPr lang="nb-NO" sz="2000" dirty="0" smtClean="0"/>
              <a:t>for foretakene:</a:t>
            </a:r>
            <a:br>
              <a:rPr lang="nb-NO" sz="2000" dirty="0" smtClean="0"/>
            </a:br>
            <a:r>
              <a:rPr lang="nb-NO" sz="2000" dirty="0" smtClean="0"/>
              <a:t>Publisert </a:t>
            </a:r>
            <a:r>
              <a:rPr lang="nb-NO" sz="2000" dirty="0"/>
              <a:t>rapporteringsmateriale fra </a:t>
            </a:r>
            <a:r>
              <a:rPr lang="nb-NO" sz="2000" dirty="0" smtClean="0"/>
              <a:t>EBA – hovedside</a:t>
            </a:r>
            <a:endParaRPr lang="nb-NO" sz="20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24" y="2132856"/>
            <a:ext cx="7047344" cy="409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7</a:t>
            </a:fld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992560" y="1632115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hlinkClick r:id="rId3"/>
              </a:rPr>
              <a:t>https://www.eba.europa.eu/risk-analysis-and-data/reporting-frameworks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4488" y="488950"/>
            <a:ext cx="8136904" cy="1143000"/>
          </a:xfrm>
        </p:spPr>
        <p:txBody>
          <a:bodyPr/>
          <a:lstStyle/>
          <a:p>
            <a:r>
              <a:rPr lang="nb-NO" sz="2000" dirty="0" smtClean="0"/>
              <a:t>2. Nødvendig </a:t>
            </a:r>
            <a:r>
              <a:rPr lang="nb-NO" sz="2000" dirty="0"/>
              <a:t>informasjon for foretakene:</a:t>
            </a:r>
            <a:br>
              <a:rPr lang="nb-NO" sz="2000" dirty="0"/>
            </a:br>
            <a:r>
              <a:rPr lang="nb-NO" sz="2000" dirty="0"/>
              <a:t>Publisert rapporteringsmateriale fra </a:t>
            </a:r>
            <a:r>
              <a:rPr lang="nb-NO" sz="2000" dirty="0" smtClean="0"/>
              <a:t>EBA – mer detaljert: når publisert, dato for når gjeldende fra, hoved-endringer</a:t>
            </a:r>
            <a:endParaRPr lang="nb-NO" sz="20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1772816"/>
            <a:ext cx="5809731" cy="430993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777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 smtClean="0"/>
              <a:t>2. Nødvendig </a:t>
            </a:r>
            <a:r>
              <a:rPr lang="nb-NO" sz="2000" dirty="0"/>
              <a:t>informasjon for foretakene:</a:t>
            </a:r>
            <a:br>
              <a:rPr lang="nb-NO" sz="2000" dirty="0"/>
            </a:br>
            <a:r>
              <a:rPr lang="nb-NO" sz="2000" dirty="0"/>
              <a:t>Publisert rapporteringsmateriale fra </a:t>
            </a:r>
            <a:r>
              <a:rPr lang="nb-NO" sz="2000" dirty="0" smtClean="0"/>
              <a:t>EBA – mer detaljert: informasjon knyttet til hver versjon</a:t>
            </a:r>
            <a:endParaRPr lang="nb-NO" sz="20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smtClean="0"/>
              <a:t>CRD IV XBRL obligatorisk - informasjonsmøter 20. - 22. juni 2017 </a:t>
            </a:r>
            <a:endParaRPr lang="nb-NO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1628800"/>
            <a:ext cx="7187711" cy="466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1D439-B8EA-495A-9D11-975964FD98FB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451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T_Powerpoint">
  <a:themeElements>
    <a:clrScheme name="Tittel og tek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892"/>
      </a:accent1>
      <a:accent2>
        <a:srgbClr val="005953"/>
      </a:accent2>
      <a:accent3>
        <a:srgbClr val="FFFFFF"/>
      </a:accent3>
      <a:accent4>
        <a:srgbClr val="000000"/>
      </a:accent4>
      <a:accent5>
        <a:srgbClr val="AAB9C7"/>
      </a:accent5>
      <a:accent6>
        <a:srgbClr val="00504A"/>
      </a:accent6>
      <a:hlink>
        <a:srgbClr val="566C11"/>
      </a:hlink>
      <a:folHlink>
        <a:srgbClr val="F89828"/>
      </a:folHlink>
    </a:clrScheme>
    <a:fontScheme name="Tittel og teks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Tittel og tek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892"/>
        </a:accent1>
        <a:accent2>
          <a:srgbClr val="005953"/>
        </a:accent2>
        <a:accent3>
          <a:srgbClr val="FFFFFF"/>
        </a:accent3>
        <a:accent4>
          <a:srgbClr val="000000"/>
        </a:accent4>
        <a:accent5>
          <a:srgbClr val="AAB9C7"/>
        </a:accent5>
        <a:accent6>
          <a:srgbClr val="00504A"/>
        </a:accent6>
        <a:hlink>
          <a:srgbClr val="566C11"/>
        </a:hlink>
        <a:folHlink>
          <a:srgbClr val="F898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tel og teks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892"/>
        </a:accent1>
        <a:accent2>
          <a:srgbClr val="005953"/>
        </a:accent2>
        <a:accent3>
          <a:srgbClr val="FFFFFF"/>
        </a:accent3>
        <a:accent4>
          <a:srgbClr val="000000"/>
        </a:accent4>
        <a:accent5>
          <a:srgbClr val="AAB9C7"/>
        </a:accent5>
        <a:accent6>
          <a:srgbClr val="00504A"/>
        </a:accent6>
        <a:hlink>
          <a:srgbClr val="EBE729"/>
        </a:hlink>
        <a:folHlink>
          <a:srgbClr val="EC0B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akside 3">
  <a:themeElements>
    <a:clrScheme name="Bakside 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892"/>
      </a:accent1>
      <a:accent2>
        <a:srgbClr val="005953"/>
      </a:accent2>
      <a:accent3>
        <a:srgbClr val="FFFFFF"/>
      </a:accent3>
      <a:accent4>
        <a:srgbClr val="000000"/>
      </a:accent4>
      <a:accent5>
        <a:srgbClr val="AAB9C7"/>
      </a:accent5>
      <a:accent6>
        <a:srgbClr val="00504A"/>
      </a:accent6>
      <a:hlink>
        <a:srgbClr val="566C11"/>
      </a:hlink>
      <a:folHlink>
        <a:srgbClr val="F89828"/>
      </a:folHlink>
    </a:clrScheme>
    <a:fontScheme name="Bakside 3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akside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892"/>
        </a:accent1>
        <a:accent2>
          <a:srgbClr val="005953"/>
        </a:accent2>
        <a:accent3>
          <a:srgbClr val="FFFFFF"/>
        </a:accent3>
        <a:accent4>
          <a:srgbClr val="000000"/>
        </a:accent4>
        <a:accent5>
          <a:srgbClr val="AAB9C7"/>
        </a:accent5>
        <a:accent6>
          <a:srgbClr val="00504A"/>
        </a:accent6>
        <a:hlink>
          <a:srgbClr val="566C11"/>
        </a:hlink>
        <a:folHlink>
          <a:srgbClr val="F898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kside 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892"/>
        </a:accent1>
        <a:accent2>
          <a:srgbClr val="005953"/>
        </a:accent2>
        <a:accent3>
          <a:srgbClr val="FFFFFF"/>
        </a:accent3>
        <a:accent4>
          <a:srgbClr val="000000"/>
        </a:accent4>
        <a:accent5>
          <a:srgbClr val="AAB9C7"/>
        </a:accent5>
        <a:accent6>
          <a:srgbClr val="00504A"/>
        </a:accent6>
        <a:hlink>
          <a:srgbClr val="EBE729"/>
        </a:hlink>
        <a:folHlink>
          <a:srgbClr val="EC0B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akside 4">
  <a:themeElements>
    <a:clrScheme name="Bakside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892"/>
      </a:accent1>
      <a:accent2>
        <a:srgbClr val="005953"/>
      </a:accent2>
      <a:accent3>
        <a:srgbClr val="FFFFFF"/>
      </a:accent3>
      <a:accent4>
        <a:srgbClr val="000000"/>
      </a:accent4>
      <a:accent5>
        <a:srgbClr val="AAB9C7"/>
      </a:accent5>
      <a:accent6>
        <a:srgbClr val="00504A"/>
      </a:accent6>
      <a:hlink>
        <a:srgbClr val="566C11"/>
      </a:hlink>
      <a:folHlink>
        <a:srgbClr val="F89828"/>
      </a:folHlink>
    </a:clrScheme>
    <a:fontScheme name="Bakside 4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akside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892"/>
        </a:accent1>
        <a:accent2>
          <a:srgbClr val="005953"/>
        </a:accent2>
        <a:accent3>
          <a:srgbClr val="FFFFFF"/>
        </a:accent3>
        <a:accent4>
          <a:srgbClr val="000000"/>
        </a:accent4>
        <a:accent5>
          <a:srgbClr val="AAB9C7"/>
        </a:accent5>
        <a:accent6>
          <a:srgbClr val="00504A"/>
        </a:accent6>
        <a:hlink>
          <a:srgbClr val="566C11"/>
        </a:hlink>
        <a:folHlink>
          <a:srgbClr val="F898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kside 4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892"/>
        </a:accent1>
        <a:accent2>
          <a:srgbClr val="005953"/>
        </a:accent2>
        <a:accent3>
          <a:srgbClr val="FFFFFF"/>
        </a:accent3>
        <a:accent4>
          <a:srgbClr val="000000"/>
        </a:accent4>
        <a:accent5>
          <a:srgbClr val="AAB9C7"/>
        </a:accent5>
        <a:accent6>
          <a:srgbClr val="00504A"/>
        </a:accent6>
        <a:hlink>
          <a:srgbClr val="EBE729"/>
        </a:hlink>
        <a:folHlink>
          <a:srgbClr val="EC0B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orside 1">
  <a:themeElements>
    <a:clrScheme name="Forside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892"/>
      </a:accent1>
      <a:accent2>
        <a:srgbClr val="005953"/>
      </a:accent2>
      <a:accent3>
        <a:srgbClr val="FFFFFF"/>
      </a:accent3>
      <a:accent4>
        <a:srgbClr val="000000"/>
      </a:accent4>
      <a:accent5>
        <a:srgbClr val="AAB9C7"/>
      </a:accent5>
      <a:accent6>
        <a:srgbClr val="00504A"/>
      </a:accent6>
      <a:hlink>
        <a:srgbClr val="566C11"/>
      </a:hlink>
      <a:folHlink>
        <a:srgbClr val="F89828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sid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892"/>
        </a:accent1>
        <a:accent2>
          <a:srgbClr val="005953"/>
        </a:accent2>
        <a:accent3>
          <a:srgbClr val="FFFFFF"/>
        </a:accent3>
        <a:accent4>
          <a:srgbClr val="000000"/>
        </a:accent4>
        <a:accent5>
          <a:srgbClr val="AAB9C7"/>
        </a:accent5>
        <a:accent6>
          <a:srgbClr val="00504A"/>
        </a:accent6>
        <a:hlink>
          <a:srgbClr val="566C11"/>
        </a:hlink>
        <a:folHlink>
          <a:srgbClr val="F898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side 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892"/>
        </a:accent1>
        <a:accent2>
          <a:srgbClr val="005953"/>
        </a:accent2>
        <a:accent3>
          <a:srgbClr val="FFFFFF"/>
        </a:accent3>
        <a:accent4>
          <a:srgbClr val="000000"/>
        </a:accent4>
        <a:accent5>
          <a:srgbClr val="AAB9C7"/>
        </a:accent5>
        <a:accent6>
          <a:srgbClr val="00504A"/>
        </a:accent6>
        <a:hlink>
          <a:srgbClr val="EBE729"/>
        </a:hlink>
        <a:folHlink>
          <a:srgbClr val="EC0B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orside 2">
  <a:themeElements>
    <a:clrScheme name="Forside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892"/>
      </a:accent1>
      <a:accent2>
        <a:srgbClr val="005953"/>
      </a:accent2>
      <a:accent3>
        <a:srgbClr val="FFFFFF"/>
      </a:accent3>
      <a:accent4>
        <a:srgbClr val="000000"/>
      </a:accent4>
      <a:accent5>
        <a:srgbClr val="AAB9C7"/>
      </a:accent5>
      <a:accent6>
        <a:srgbClr val="00504A"/>
      </a:accent6>
      <a:hlink>
        <a:srgbClr val="566C11"/>
      </a:hlink>
      <a:folHlink>
        <a:srgbClr val="F89828"/>
      </a:folHlink>
    </a:clrScheme>
    <a:fontScheme name="Forside 2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Forsid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892"/>
        </a:accent1>
        <a:accent2>
          <a:srgbClr val="005953"/>
        </a:accent2>
        <a:accent3>
          <a:srgbClr val="FFFFFF"/>
        </a:accent3>
        <a:accent4>
          <a:srgbClr val="000000"/>
        </a:accent4>
        <a:accent5>
          <a:srgbClr val="AAB9C7"/>
        </a:accent5>
        <a:accent6>
          <a:srgbClr val="00504A"/>
        </a:accent6>
        <a:hlink>
          <a:srgbClr val="566C11"/>
        </a:hlink>
        <a:folHlink>
          <a:srgbClr val="F898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side 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892"/>
        </a:accent1>
        <a:accent2>
          <a:srgbClr val="005953"/>
        </a:accent2>
        <a:accent3>
          <a:srgbClr val="FFFFFF"/>
        </a:accent3>
        <a:accent4>
          <a:srgbClr val="000000"/>
        </a:accent4>
        <a:accent5>
          <a:srgbClr val="AAB9C7"/>
        </a:accent5>
        <a:accent6>
          <a:srgbClr val="00504A"/>
        </a:accent6>
        <a:hlink>
          <a:srgbClr val="EBE729"/>
        </a:hlink>
        <a:folHlink>
          <a:srgbClr val="EC0B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orside 3">
  <a:themeElements>
    <a:clrScheme name="Forside 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892"/>
      </a:accent1>
      <a:accent2>
        <a:srgbClr val="005953"/>
      </a:accent2>
      <a:accent3>
        <a:srgbClr val="FFFFFF"/>
      </a:accent3>
      <a:accent4>
        <a:srgbClr val="000000"/>
      </a:accent4>
      <a:accent5>
        <a:srgbClr val="AAB9C7"/>
      </a:accent5>
      <a:accent6>
        <a:srgbClr val="00504A"/>
      </a:accent6>
      <a:hlink>
        <a:srgbClr val="566C11"/>
      </a:hlink>
      <a:folHlink>
        <a:srgbClr val="F89828"/>
      </a:folHlink>
    </a:clrScheme>
    <a:fontScheme name="Forside 3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Forside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892"/>
        </a:accent1>
        <a:accent2>
          <a:srgbClr val="005953"/>
        </a:accent2>
        <a:accent3>
          <a:srgbClr val="FFFFFF"/>
        </a:accent3>
        <a:accent4>
          <a:srgbClr val="000000"/>
        </a:accent4>
        <a:accent5>
          <a:srgbClr val="AAB9C7"/>
        </a:accent5>
        <a:accent6>
          <a:srgbClr val="00504A"/>
        </a:accent6>
        <a:hlink>
          <a:srgbClr val="566C11"/>
        </a:hlink>
        <a:folHlink>
          <a:srgbClr val="F898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side 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892"/>
        </a:accent1>
        <a:accent2>
          <a:srgbClr val="005953"/>
        </a:accent2>
        <a:accent3>
          <a:srgbClr val="FFFFFF"/>
        </a:accent3>
        <a:accent4>
          <a:srgbClr val="000000"/>
        </a:accent4>
        <a:accent5>
          <a:srgbClr val="AAB9C7"/>
        </a:accent5>
        <a:accent6>
          <a:srgbClr val="00504A"/>
        </a:accent6>
        <a:hlink>
          <a:srgbClr val="EBE729"/>
        </a:hlink>
        <a:folHlink>
          <a:srgbClr val="EC0B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rside 4">
  <a:themeElements>
    <a:clrScheme name="Forside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892"/>
      </a:accent1>
      <a:accent2>
        <a:srgbClr val="005953"/>
      </a:accent2>
      <a:accent3>
        <a:srgbClr val="FFFFFF"/>
      </a:accent3>
      <a:accent4>
        <a:srgbClr val="000000"/>
      </a:accent4>
      <a:accent5>
        <a:srgbClr val="AAB9C7"/>
      </a:accent5>
      <a:accent6>
        <a:srgbClr val="00504A"/>
      </a:accent6>
      <a:hlink>
        <a:srgbClr val="566C11"/>
      </a:hlink>
      <a:folHlink>
        <a:srgbClr val="F89828"/>
      </a:folHlink>
    </a:clrScheme>
    <a:fontScheme name="Forside 4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Forside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892"/>
        </a:accent1>
        <a:accent2>
          <a:srgbClr val="005953"/>
        </a:accent2>
        <a:accent3>
          <a:srgbClr val="FFFFFF"/>
        </a:accent3>
        <a:accent4>
          <a:srgbClr val="000000"/>
        </a:accent4>
        <a:accent5>
          <a:srgbClr val="AAB9C7"/>
        </a:accent5>
        <a:accent6>
          <a:srgbClr val="00504A"/>
        </a:accent6>
        <a:hlink>
          <a:srgbClr val="566C11"/>
        </a:hlink>
        <a:folHlink>
          <a:srgbClr val="F898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side 4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892"/>
        </a:accent1>
        <a:accent2>
          <a:srgbClr val="005953"/>
        </a:accent2>
        <a:accent3>
          <a:srgbClr val="FFFFFF"/>
        </a:accent3>
        <a:accent4>
          <a:srgbClr val="000000"/>
        </a:accent4>
        <a:accent5>
          <a:srgbClr val="AAB9C7"/>
        </a:accent5>
        <a:accent6>
          <a:srgbClr val="00504A"/>
        </a:accent6>
        <a:hlink>
          <a:srgbClr val="EBE729"/>
        </a:hlink>
        <a:folHlink>
          <a:srgbClr val="EC0B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orside 5">
  <a:themeElements>
    <a:clrScheme name="Forside 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892"/>
      </a:accent1>
      <a:accent2>
        <a:srgbClr val="005953"/>
      </a:accent2>
      <a:accent3>
        <a:srgbClr val="FFFFFF"/>
      </a:accent3>
      <a:accent4>
        <a:srgbClr val="000000"/>
      </a:accent4>
      <a:accent5>
        <a:srgbClr val="AAB9C7"/>
      </a:accent5>
      <a:accent6>
        <a:srgbClr val="00504A"/>
      </a:accent6>
      <a:hlink>
        <a:srgbClr val="566C11"/>
      </a:hlink>
      <a:folHlink>
        <a:srgbClr val="F89828"/>
      </a:folHlink>
    </a:clrScheme>
    <a:fontScheme name="Forside 5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Forside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892"/>
        </a:accent1>
        <a:accent2>
          <a:srgbClr val="005953"/>
        </a:accent2>
        <a:accent3>
          <a:srgbClr val="FFFFFF"/>
        </a:accent3>
        <a:accent4>
          <a:srgbClr val="000000"/>
        </a:accent4>
        <a:accent5>
          <a:srgbClr val="AAB9C7"/>
        </a:accent5>
        <a:accent6>
          <a:srgbClr val="00504A"/>
        </a:accent6>
        <a:hlink>
          <a:srgbClr val="566C11"/>
        </a:hlink>
        <a:folHlink>
          <a:srgbClr val="F898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side 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892"/>
        </a:accent1>
        <a:accent2>
          <a:srgbClr val="005953"/>
        </a:accent2>
        <a:accent3>
          <a:srgbClr val="FFFFFF"/>
        </a:accent3>
        <a:accent4>
          <a:srgbClr val="000000"/>
        </a:accent4>
        <a:accent5>
          <a:srgbClr val="AAB9C7"/>
        </a:accent5>
        <a:accent6>
          <a:srgbClr val="00504A"/>
        </a:accent6>
        <a:hlink>
          <a:srgbClr val="EBE729"/>
        </a:hlink>
        <a:folHlink>
          <a:srgbClr val="EC0B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orside 6">
  <a:themeElements>
    <a:clrScheme name="Forside 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892"/>
      </a:accent1>
      <a:accent2>
        <a:srgbClr val="005953"/>
      </a:accent2>
      <a:accent3>
        <a:srgbClr val="FFFFFF"/>
      </a:accent3>
      <a:accent4>
        <a:srgbClr val="000000"/>
      </a:accent4>
      <a:accent5>
        <a:srgbClr val="AAB9C7"/>
      </a:accent5>
      <a:accent6>
        <a:srgbClr val="00504A"/>
      </a:accent6>
      <a:hlink>
        <a:srgbClr val="566C11"/>
      </a:hlink>
      <a:folHlink>
        <a:srgbClr val="F89828"/>
      </a:folHlink>
    </a:clrScheme>
    <a:fontScheme name="Forside 6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Forside 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892"/>
        </a:accent1>
        <a:accent2>
          <a:srgbClr val="005953"/>
        </a:accent2>
        <a:accent3>
          <a:srgbClr val="FFFFFF"/>
        </a:accent3>
        <a:accent4>
          <a:srgbClr val="000000"/>
        </a:accent4>
        <a:accent5>
          <a:srgbClr val="AAB9C7"/>
        </a:accent5>
        <a:accent6>
          <a:srgbClr val="00504A"/>
        </a:accent6>
        <a:hlink>
          <a:srgbClr val="566C11"/>
        </a:hlink>
        <a:folHlink>
          <a:srgbClr val="F898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side 6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892"/>
        </a:accent1>
        <a:accent2>
          <a:srgbClr val="005953"/>
        </a:accent2>
        <a:accent3>
          <a:srgbClr val="FFFFFF"/>
        </a:accent3>
        <a:accent4>
          <a:srgbClr val="000000"/>
        </a:accent4>
        <a:accent5>
          <a:srgbClr val="AAB9C7"/>
        </a:accent5>
        <a:accent6>
          <a:srgbClr val="00504A"/>
        </a:accent6>
        <a:hlink>
          <a:srgbClr val="EBE729"/>
        </a:hlink>
        <a:folHlink>
          <a:srgbClr val="EC0B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akside 1">
  <a:themeElements>
    <a:clrScheme name="Bakside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892"/>
      </a:accent1>
      <a:accent2>
        <a:srgbClr val="005953"/>
      </a:accent2>
      <a:accent3>
        <a:srgbClr val="FFFFFF"/>
      </a:accent3>
      <a:accent4>
        <a:srgbClr val="000000"/>
      </a:accent4>
      <a:accent5>
        <a:srgbClr val="AAB9C7"/>
      </a:accent5>
      <a:accent6>
        <a:srgbClr val="00504A"/>
      </a:accent6>
      <a:hlink>
        <a:srgbClr val="566C11"/>
      </a:hlink>
      <a:folHlink>
        <a:srgbClr val="F89828"/>
      </a:folHlink>
    </a:clrScheme>
    <a:fontScheme name="Bakside 1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aksid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892"/>
        </a:accent1>
        <a:accent2>
          <a:srgbClr val="005953"/>
        </a:accent2>
        <a:accent3>
          <a:srgbClr val="FFFFFF"/>
        </a:accent3>
        <a:accent4>
          <a:srgbClr val="000000"/>
        </a:accent4>
        <a:accent5>
          <a:srgbClr val="AAB9C7"/>
        </a:accent5>
        <a:accent6>
          <a:srgbClr val="00504A"/>
        </a:accent6>
        <a:hlink>
          <a:srgbClr val="566C11"/>
        </a:hlink>
        <a:folHlink>
          <a:srgbClr val="F898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kside 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892"/>
        </a:accent1>
        <a:accent2>
          <a:srgbClr val="005953"/>
        </a:accent2>
        <a:accent3>
          <a:srgbClr val="FFFFFF"/>
        </a:accent3>
        <a:accent4>
          <a:srgbClr val="000000"/>
        </a:accent4>
        <a:accent5>
          <a:srgbClr val="AAB9C7"/>
        </a:accent5>
        <a:accent6>
          <a:srgbClr val="00504A"/>
        </a:accent6>
        <a:hlink>
          <a:srgbClr val="EBE729"/>
        </a:hlink>
        <a:folHlink>
          <a:srgbClr val="EC0B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akside 2">
  <a:themeElements>
    <a:clrScheme name="Bakside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892"/>
      </a:accent1>
      <a:accent2>
        <a:srgbClr val="005953"/>
      </a:accent2>
      <a:accent3>
        <a:srgbClr val="FFFFFF"/>
      </a:accent3>
      <a:accent4>
        <a:srgbClr val="000000"/>
      </a:accent4>
      <a:accent5>
        <a:srgbClr val="AAB9C7"/>
      </a:accent5>
      <a:accent6>
        <a:srgbClr val="00504A"/>
      </a:accent6>
      <a:hlink>
        <a:srgbClr val="566C11"/>
      </a:hlink>
      <a:folHlink>
        <a:srgbClr val="F89828"/>
      </a:folHlink>
    </a:clrScheme>
    <a:fontScheme name="Bakside 2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aksid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892"/>
        </a:accent1>
        <a:accent2>
          <a:srgbClr val="005953"/>
        </a:accent2>
        <a:accent3>
          <a:srgbClr val="FFFFFF"/>
        </a:accent3>
        <a:accent4>
          <a:srgbClr val="000000"/>
        </a:accent4>
        <a:accent5>
          <a:srgbClr val="AAB9C7"/>
        </a:accent5>
        <a:accent6>
          <a:srgbClr val="00504A"/>
        </a:accent6>
        <a:hlink>
          <a:srgbClr val="566C11"/>
        </a:hlink>
        <a:folHlink>
          <a:srgbClr val="F898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kside 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892"/>
        </a:accent1>
        <a:accent2>
          <a:srgbClr val="005953"/>
        </a:accent2>
        <a:accent3>
          <a:srgbClr val="FFFFFF"/>
        </a:accent3>
        <a:accent4>
          <a:srgbClr val="000000"/>
        </a:accent4>
        <a:accent5>
          <a:srgbClr val="AAB9C7"/>
        </a:accent5>
        <a:accent6>
          <a:srgbClr val="00504A"/>
        </a:accent6>
        <a:hlink>
          <a:srgbClr val="EBE729"/>
        </a:hlink>
        <a:folHlink>
          <a:srgbClr val="EC0B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FT_Powerpoint</Template>
  <TotalTime>0</TotalTime>
  <Words>2728</Words>
  <Application>Microsoft Office PowerPoint</Application>
  <PresentationFormat>A4 (210 x 297 mm)</PresentationFormat>
  <Paragraphs>434</Paragraphs>
  <Slides>40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11</vt:i4>
      </vt:variant>
      <vt:variant>
        <vt:lpstr>Lysbildetitler</vt:lpstr>
      </vt:variant>
      <vt:variant>
        <vt:i4>40</vt:i4>
      </vt:variant>
    </vt:vector>
  </HeadingPairs>
  <TitlesOfParts>
    <vt:vector size="53" baseType="lpstr">
      <vt:lpstr>ＭＳ Ｐゴシック</vt:lpstr>
      <vt:lpstr>Arial</vt:lpstr>
      <vt:lpstr>FT_Powerpoint</vt:lpstr>
      <vt:lpstr>Forside 1</vt:lpstr>
      <vt:lpstr>Forside 2</vt:lpstr>
      <vt:lpstr>Forside 3</vt:lpstr>
      <vt:lpstr>Forside 4</vt:lpstr>
      <vt:lpstr>Forside 5</vt:lpstr>
      <vt:lpstr>Forside 6</vt:lpstr>
      <vt:lpstr>Bakside 1</vt:lpstr>
      <vt:lpstr>Bakside 2</vt:lpstr>
      <vt:lpstr>Bakside 3</vt:lpstr>
      <vt:lpstr>Bakside 4</vt:lpstr>
      <vt:lpstr>CRD IV XBRL obligatorisk  Informasjonsmøter</vt:lpstr>
      <vt:lpstr>Agenda informasjonsmøter 20. - 22. juni 2017 </vt:lpstr>
      <vt:lpstr>1. Bakgrunn for å gjøre XBRL til obligatorisk rapporteringsstandard EBA: Harmonisering av rapporteringen</vt:lpstr>
      <vt:lpstr>1. Bakgrunn for å gjøre XBRL til obligatorisk rapporteringsstandard  EBA: Hvorfor harmonisert rapporteringsstandard XBRL</vt:lpstr>
      <vt:lpstr>1. Bakgrunn for å gjøre XBRL til obligatorisk rapporteringsstandard Fra referansegruppemøte 3. september 2015</vt:lpstr>
      <vt:lpstr>1.Bakgrunn for å gjøre XBRL til obligatorisk rapporteringsstandard Beslutning om XBRL obligatorisk: fra 31.12.2017</vt:lpstr>
      <vt:lpstr>2. Nødvendig informasjon for foretakene: Publisert rapporteringsmateriale fra EBA – hovedside</vt:lpstr>
      <vt:lpstr>2. Nødvendig informasjon for foretakene: Publisert rapporteringsmateriale fra EBA – mer detaljert: når publisert, dato for når gjeldende fra, hoved-endringer</vt:lpstr>
      <vt:lpstr>2. Nødvendig informasjon for foretakene: Publisert rapporteringsmateriale fra EBA – mer detaljert: informasjon knyttet til hver versjon</vt:lpstr>
      <vt:lpstr>2. Nødvendig informasjon for foretakene: Publisert rapporteringsmateriale fra EBA – mer detaljert: informasjon knyttet til hver versjon - viktig informasjon for foretakene å følge med på </vt:lpstr>
      <vt:lpstr>2. Nødvendig informasjon for foretakene: Publisert rapporteringsmateriale fra EBA –  Nyttig informasjon i teknisk materiale:</vt:lpstr>
      <vt:lpstr>2. Nødvendig informasjon for foretakene: Publisert rapporteringsmateriale fra EBA –  Nyttig informasjon i teknisk materiale: Hva er Data Point Model</vt:lpstr>
      <vt:lpstr>2. Nødvendig informasjon for foretakene: Publisert rapporteringsmateriale fra EBA –  Nyttig informasjon i teknisk materiale:</vt:lpstr>
      <vt:lpstr>2. Nødvendig informasjon for foretakene: Rapportering fra Finanstilsynet til EBA</vt:lpstr>
      <vt:lpstr>3. Finanstilsynets løsning: Skisse over Finanstilsynet CRD IV/CRD IV-løsning: datamottak, kontroller og analyseløsninger</vt:lpstr>
      <vt:lpstr>3. Finanstilsynets løsning - Datainngang og kontroller Kontroll av CRD IV innrapporteringer</vt:lpstr>
      <vt:lpstr>3. Finanstilsynets løsning - Datainngang og kontroller Kontroll av CRD IV innrapporteringer</vt:lpstr>
      <vt:lpstr>3. Finanstilsynets løsning - Datainngang og kontroller Kontroll av CRD IV innrapporteringer</vt:lpstr>
      <vt:lpstr>3. Finanstilsynets løsning - Datainngang og kontroller Kontroll av CRD IV innrapporteringer</vt:lpstr>
      <vt:lpstr>3. Finanstilsynets løsning - Datainngang og kontroller Kontroll av CRD IV innrapporteringer</vt:lpstr>
      <vt:lpstr>3. Finanstilsynets løsning - Datainngang og kontroller Kontroll av CRD IV innrapporteringer</vt:lpstr>
      <vt:lpstr>3. Finanstilsynets løsning - Datainngang og kontroller Kontroll av CRD IV innrapporteringer</vt:lpstr>
      <vt:lpstr>3. Finanstilsynets løsning - Datainngang og kontroller: Litt statistikk</vt:lpstr>
      <vt:lpstr>3. Finanstilsynets løsning - Datainngang og kontroller: Hvordan levere XBRL-fil</vt:lpstr>
      <vt:lpstr>3. Finanstilsynets løsning - Datainngang og kontroller: Filstørrelse</vt:lpstr>
      <vt:lpstr>3. Finanstilsynets løsning - Datainngang og kontroller: Viktige huskepunkt</vt:lpstr>
      <vt:lpstr>3. Finanstilsynets løsning - Datainngang og kontroller: Tilbakemeldinger</vt:lpstr>
      <vt:lpstr>3. Finanstilsynets løsning - Datainngang og kontroller: Tilbakemeldinger</vt:lpstr>
      <vt:lpstr>3. Finanstilsynets løsning - Datainngang og kontroller: Tilbakemeldinger</vt:lpstr>
      <vt:lpstr>3. Finanstilsynets løsning - Datainngang og kontroller: Tilbakemeldinger</vt:lpstr>
      <vt:lpstr>3. Finanstilsynets løsning - Datainngang og kontroller: Tilbakemeldinger</vt:lpstr>
      <vt:lpstr>3. Finanstilsynets løsning - Datainngang og kontroller: Utfordringer og feilsituasjoner</vt:lpstr>
      <vt:lpstr>3. Finanstilsynets løsning - Datainngang og kontroller: Viktig å være klar over</vt:lpstr>
      <vt:lpstr>4. Nye versjoner av CRD IV V. 2.6</vt:lpstr>
      <vt:lpstr>Nye versjoner av CRD IV V. 2.6</vt:lpstr>
      <vt:lpstr>4. Nye versjoner av CRD IV V. 2.7</vt:lpstr>
      <vt:lpstr>5. Nyttig informasjon for å orientere seg om XBRL og standardisering</vt:lpstr>
      <vt:lpstr>5. Informasjon om: Global Legal Entity Identificator (LEI)</vt:lpstr>
      <vt:lpstr>5. Nyttig informasjon hos Finanstilsynet.no : Kontaktpersoner og rapporteringsmateriell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2012-11-20T16:24:54Z</dcterms:created>
  <dcterms:modified xsi:type="dcterms:W3CDTF">2017-06-28T07:42:54Z</dcterms:modified>
</cp:coreProperties>
</file>